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5" r:id="rId1"/>
  </p:sldMasterIdLst>
  <p:notesMasterIdLst>
    <p:notesMasterId r:id="rId56"/>
  </p:notesMasterIdLst>
  <p:sldIdLst>
    <p:sldId id="256" r:id="rId2"/>
    <p:sldId id="547" r:id="rId3"/>
    <p:sldId id="553" r:id="rId4"/>
    <p:sldId id="548" r:id="rId5"/>
    <p:sldId id="484" r:id="rId6"/>
    <p:sldId id="492" r:id="rId7"/>
    <p:sldId id="542" r:id="rId8"/>
    <p:sldId id="544" r:id="rId9"/>
    <p:sldId id="541" r:id="rId10"/>
    <p:sldId id="533" r:id="rId11"/>
    <p:sldId id="550" r:id="rId12"/>
    <p:sldId id="489" r:id="rId13"/>
    <p:sldId id="537" r:id="rId14"/>
    <p:sldId id="536" r:id="rId15"/>
    <p:sldId id="538" r:id="rId16"/>
    <p:sldId id="494" r:id="rId17"/>
    <p:sldId id="496" r:id="rId18"/>
    <p:sldId id="545" r:id="rId19"/>
    <p:sldId id="497" r:id="rId20"/>
    <p:sldId id="498" r:id="rId21"/>
    <p:sldId id="499" r:id="rId22"/>
    <p:sldId id="539" r:id="rId23"/>
    <p:sldId id="540" r:id="rId24"/>
    <p:sldId id="500" r:id="rId25"/>
    <p:sldId id="501" r:id="rId26"/>
    <p:sldId id="504" r:id="rId27"/>
    <p:sldId id="506" r:id="rId28"/>
    <p:sldId id="507" r:id="rId29"/>
    <p:sldId id="505" r:id="rId30"/>
    <p:sldId id="508" r:id="rId31"/>
    <p:sldId id="509" r:id="rId32"/>
    <p:sldId id="510" r:id="rId33"/>
    <p:sldId id="511" r:id="rId34"/>
    <p:sldId id="551" r:id="rId35"/>
    <p:sldId id="552" r:id="rId36"/>
    <p:sldId id="517" r:id="rId37"/>
    <p:sldId id="515" r:id="rId38"/>
    <p:sldId id="518" r:id="rId39"/>
    <p:sldId id="514" r:id="rId40"/>
    <p:sldId id="519" r:id="rId41"/>
    <p:sldId id="520" r:id="rId42"/>
    <p:sldId id="521" r:id="rId43"/>
    <p:sldId id="522" r:id="rId44"/>
    <p:sldId id="523" r:id="rId45"/>
    <p:sldId id="524" r:id="rId46"/>
    <p:sldId id="525" r:id="rId47"/>
    <p:sldId id="526" r:id="rId48"/>
    <p:sldId id="527" r:id="rId49"/>
    <p:sldId id="528" r:id="rId50"/>
    <p:sldId id="529" r:id="rId51"/>
    <p:sldId id="531" r:id="rId52"/>
    <p:sldId id="530" r:id="rId53"/>
    <p:sldId id="532" r:id="rId54"/>
    <p:sldId id="546" r:id="rId5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vana Jeremic" initials="JJ" lastIdx="1" clrIdx="0">
    <p:extLst>
      <p:ext uri="{19B8F6BF-5375-455C-9EA6-DF929625EA0E}">
        <p15:presenceInfo xmlns:p15="http://schemas.microsoft.com/office/powerpoint/2012/main" userId="Jovana Jeremi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16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927" autoAdjust="0"/>
    <p:restoredTop sz="94715" autoAdjust="0"/>
  </p:normalViewPr>
  <p:slideViewPr>
    <p:cSldViewPr>
      <p:cViewPr varScale="1">
        <p:scale>
          <a:sx n="65" d="100"/>
          <a:sy n="65" d="100"/>
        </p:scale>
        <p:origin x="1684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commentAuthors" Target="commentAuthor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F4B7C0A-0597-4EF8-9275-0F43F881F77A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014026F-15C9-45F0-AC4B-25AC917A680E}">
      <dgm:prSet phldrT="[Text]" custT="1"/>
      <dgm:spPr/>
      <dgm:t>
        <a:bodyPr/>
        <a:lstStyle/>
        <a:p>
          <a:r>
            <a:rPr lang="sr-Cyrl-RS" sz="1600" dirty="0"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rPr>
            <a:t>Дизајн и скрининг једињења (5000-10 000 једињења)</a:t>
          </a:r>
          <a:endParaRPr lang="en-US" sz="1600" dirty="0">
            <a:latin typeface="Cambria" panose="02040503050406030204" pitchFamily="18" charset="0"/>
            <a:ea typeface="Cambria" panose="02040503050406030204" pitchFamily="18" charset="0"/>
            <a:cs typeface="Arial" panose="020B0604020202020204" pitchFamily="34" charset="0"/>
          </a:endParaRPr>
        </a:p>
      </dgm:t>
    </dgm:pt>
    <dgm:pt modelId="{E0EE03D9-6E14-4DC3-B554-60584F32DC9F}" type="parTrans" cxnId="{1F1A7901-83C1-45A3-8719-4C00FA95ED23}">
      <dgm:prSet/>
      <dgm:spPr/>
      <dgm:t>
        <a:bodyPr/>
        <a:lstStyle/>
        <a:p>
          <a:endParaRPr lang="en-US"/>
        </a:p>
      </dgm:t>
    </dgm:pt>
    <dgm:pt modelId="{95C9A0EE-9193-457A-90A6-1FBDA4E6DFE5}" type="sibTrans" cxnId="{1F1A7901-83C1-45A3-8719-4C00FA95ED23}">
      <dgm:prSet/>
      <dgm:spPr/>
      <dgm:t>
        <a:bodyPr/>
        <a:lstStyle/>
        <a:p>
          <a:endParaRPr lang="en-US"/>
        </a:p>
      </dgm:t>
    </dgm:pt>
    <dgm:pt modelId="{700B68B1-651D-4873-8FBE-D37F7EA530C0}">
      <dgm:prSet phldrT="[Text]" custT="1"/>
      <dgm:spPr/>
      <dgm:t>
        <a:bodyPr/>
        <a:lstStyle/>
        <a:p>
          <a:r>
            <a:rPr lang="sr-Cyrl-RS" sz="1700" dirty="0"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rPr>
            <a:t>Претклиничка испитивања </a:t>
          </a:r>
        </a:p>
        <a:p>
          <a:r>
            <a:rPr lang="sr-Cyrl-RS" sz="1700" dirty="0"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rPr>
            <a:t>(250 једињења)</a:t>
          </a:r>
          <a:endParaRPr lang="en-US" sz="1700" dirty="0">
            <a:latin typeface="Cambria" panose="02040503050406030204" pitchFamily="18" charset="0"/>
            <a:ea typeface="Cambria" panose="02040503050406030204" pitchFamily="18" charset="0"/>
            <a:cs typeface="Arial" panose="020B0604020202020204" pitchFamily="34" charset="0"/>
          </a:endParaRPr>
        </a:p>
      </dgm:t>
    </dgm:pt>
    <dgm:pt modelId="{2FC3A193-698A-4B77-A171-0A1EC308050D}" type="parTrans" cxnId="{689333AD-6D1A-44EF-A921-C423C345547D}">
      <dgm:prSet/>
      <dgm:spPr/>
      <dgm:t>
        <a:bodyPr/>
        <a:lstStyle/>
        <a:p>
          <a:endParaRPr lang="en-US"/>
        </a:p>
      </dgm:t>
    </dgm:pt>
    <dgm:pt modelId="{0B028D7A-0557-428C-BC6E-3C6F28045E81}" type="sibTrans" cxnId="{689333AD-6D1A-44EF-A921-C423C345547D}">
      <dgm:prSet/>
      <dgm:spPr/>
      <dgm:t>
        <a:bodyPr/>
        <a:lstStyle/>
        <a:p>
          <a:endParaRPr lang="en-US"/>
        </a:p>
      </dgm:t>
    </dgm:pt>
    <dgm:pt modelId="{024F5047-8775-4B12-9096-9C97FF3711D8}">
      <dgm:prSet phldrT="[Text]" custT="1"/>
      <dgm:spPr/>
      <dgm:t>
        <a:bodyPr/>
        <a:lstStyle/>
        <a:p>
          <a:endParaRPr lang="sr-Cyrl-RS" sz="1700" dirty="0">
            <a:latin typeface="Cambria" panose="02040503050406030204" pitchFamily="18" charset="0"/>
            <a:ea typeface="Cambria" panose="02040503050406030204" pitchFamily="18" charset="0"/>
            <a:cs typeface="Arial" panose="020B0604020202020204" pitchFamily="34" charset="0"/>
          </a:endParaRPr>
        </a:p>
        <a:p>
          <a:r>
            <a:rPr lang="sr-Cyrl-RS" sz="1700" dirty="0"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rPr>
            <a:t>Клиничка испитивања- фазе 1, 2 и 3 </a:t>
          </a:r>
        </a:p>
        <a:p>
          <a:r>
            <a:rPr lang="sr-Cyrl-RS" sz="1700" dirty="0"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rPr>
            <a:t>(5-10 једињења)</a:t>
          </a:r>
        </a:p>
        <a:p>
          <a:r>
            <a:rPr lang="sr-Cyrl-RS" sz="1700" dirty="0">
              <a:latin typeface="Arial" panose="020B0604020202020204" pitchFamily="34" charset="0"/>
              <a:cs typeface="Arial" panose="020B0604020202020204" pitchFamily="34" charset="0"/>
            </a:rPr>
            <a:t>                     </a:t>
          </a:r>
          <a:endParaRPr lang="en-US" sz="17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8C1D215-F494-440A-9769-2C28464C484E}" type="parTrans" cxnId="{228129E3-1098-4E4B-86D1-7B5422492E79}">
      <dgm:prSet/>
      <dgm:spPr/>
      <dgm:t>
        <a:bodyPr/>
        <a:lstStyle/>
        <a:p>
          <a:endParaRPr lang="en-US"/>
        </a:p>
      </dgm:t>
    </dgm:pt>
    <dgm:pt modelId="{4DEC9C8D-E6DD-4638-840F-3A403455C6EA}" type="sibTrans" cxnId="{228129E3-1098-4E4B-86D1-7B5422492E79}">
      <dgm:prSet/>
      <dgm:spPr/>
      <dgm:t>
        <a:bodyPr/>
        <a:lstStyle/>
        <a:p>
          <a:endParaRPr lang="en-US"/>
        </a:p>
      </dgm:t>
    </dgm:pt>
    <dgm:pt modelId="{5955FA4A-B258-46DC-AA8E-301644EF7CD2}">
      <dgm:prSet phldrT="[Text]" custT="1"/>
      <dgm:spPr/>
      <dgm:t>
        <a:bodyPr/>
        <a:lstStyle/>
        <a:p>
          <a:r>
            <a:rPr lang="sr-Cyrl-RS" sz="1800" dirty="0"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rPr>
            <a:t>Регулаторна контрола</a:t>
          </a:r>
          <a:endParaRPr lang="en-US" sz="1800" dirty="0">
            <a:latin typeface="Cambria" panose="02040503050406030204" pitchFamily="18" charset="0"/>
            <a:ea typeface="Cambria" panose="02040503050406030204" pitchFamily="18" charset="0"/>
            <a:cs typeface="Arial" panose="020B0604020202020204" pitchFamily="34" charset="0"/>
          </a:endParaRPr>
        </a:p>
      </dgm:t>
    </dgm:pt>
    <dgm:pt modelId="{CDD67C21-075B-43C3-8C40-08E7ED89AD3D}" type="parTrans" cxnId="{4CD7A9CD-7DE1-4DF0-AE55-0A0AA78D2641}">
      <dgm:prSet/>
      <dgm:spPr/>
      <dgm:t>
        <a:bodyPr/>
        <a:lstStyle/>
        <a:p>
          <a:endParaRPr lang="en-US"/>
        </a:p>
      </dgm:t>
    </dgm:pt>
    <dgm:pt modelId="{59B5308D-C77E-47BF-8857-0F7445599539}" type="sibTrans" cxnId="{4CD7A9CD-7DE1-4DF0-AE55-0A0AA78D2641}">
      <dgm:prSet/>
      <dgm:spPr/>
      <dgm:t>
        <a:bodyPr/>
        <a:lstStyle/>
        <a:p>
          <a:endParaRPr lang="en-US"/>
        </a:p>
      </dgm:t>
    </dgm:pt>
    <dgm:pt modelId="{79F7CA02-875C-4378-9D93-9D4EC808380C}">
      <dgm:prSet phldrT="[Text]" custT="1"/>
      <dgm:spPr/>
      <dgm:t>
        <a:bodyPr/>
        <a:lstStyle/>
        <a:p>
          <a:r>
            <a:rPr lang="sr-Cyrl-RS" sz="1400" dirty="0">
              <a:latin typeface="Cambria" panose="02040503050406030204" pitchFamily="18" charset="0"/>
              <a:ea typeface="Cambria" panose="02040503050406030204" pitchFamily="18" charset="0"/>
            </a:rPr>
            <a:t>                </a:t>
          </a:r>
        </a:p>
        <a:p>
          <a:r>
            <a:rPr lang="sr-Cyrl-RS" sz="1800" dirty="0"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rPr>
            <a:t>                  </a:t>
          </a:r>
          <a:r>
            <a:rPr lang="sr-Cyrl-RS" sz="22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rPr>
            <a:t>ЛЕК НА ТРЖИШТУ</a:t>
          </a:r>
        </a:p>
        <a:p>
          <a:r>
            <a:rPr lang="sr-Cyrl-RS" sz="1800" dirty="0"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rPr>
            <a:t>(четврта фаза клиничког испитивања)</a:t>
          </a:r>
          <a:endParaRPr lang="en-US" sz="1800" dirty="0">
            <a:latin typeface="Cambria" panose="02040503050406030204" pitchFamily="18" charset="0"/>
            <a:ea typeface="Cambria" panose="02040503050406030204" pitchFamily="18" charset="0"/>
            <a:cs typeface="Arial" panose="020B0604020202020204" pitchFamily="34" charset="0"/>
          </a:endParaRPr>
        </a:p>
      </dgm:t>
    </dgm:pt>
    <dgm:pt modelId="{4FF7F90A-9E7B-4560-B3FB-3D23C8D2C4B3}" type="parTrans" cxnId="{5131F8CA-28FD-44C2-8BD2-CBA95630E904}">
      <dgm:prSet/>
      <dgm:spPr/>
      <dgm:t>
        <a:bodyPr/>
        <a:lstStyle/>
        <a:p>
          <a:endParaRPr lang="en-US"/>
        </a:p>
      </dgm:t>
    </dgm:pt>
    <dgm:pt modelId="{0D5937AE-93A7-4468-AE81-8095DD5534A1}" type="sibTrans" cxnId="{5131F8CA-28FD-44C2-8BD2-CBA95630E904}">
      <dgm:prSet/>
      <dgm:spPr/>
      <dgm:t>
        <a:bodyPr/>
        <a:lstStyle/>
        <a:p>
          <a:endParaRPr lang="en-US"/>
        </a:p>
      </dgm:t>
    </dgm:pt>
    <dgm:pt modelId="{D74320E1-A3CB-4CA1-A059-3A2C4ED1B434}">
      <dgm:prSet phldrT="[Text]"/>
      <dgm:spPr/>
      <dgm:t>
        <a:bodyPr/>
        <a:lstStyle/>
        <a:p>
          <a:endParaRPr lang="en-US" dirty="0"/>
        </a:p>
      </dgm:t>
    </dgm:pt>
    <dgm:pt modelId="{94B8C2FB-F1A9-4BF2-BC07-8570F24B5567}" type="parTrans" cxnId="{5B6CD3B8-B30E-44EE-AA22-E0146F0E2A3E}">
      <dgm:prSet/>
      <dgm:spPr/>
      <dgm:t>
        <a:bodyPr/>
        <a:lstStyle/>
        <a:p>
          <a:endParaRPr lang="en-US"/>
        </a:p>
      </dgm:t>
    </dgm:pt>
    <dgm:pt modelId="{B0EFEFB2-6F68-40E9-962C-42FE98E41290}" type="sibTrans" cxnId="{5B6CD3B8-B30E-44EE-AA22-E0146F0E2A3E}">
      <dgm:prSet/>
      <dgm:spPr/>
      <dgm:t>
        <a:bodyPr/>
        <a:lstStyle/>
        <a:p>
          <a:endParaRPr lang="en-US"/>
        </a:p>
      </dgm:t>
    </dgm:pt>
    <dgm:pt modelId="{51B9FADF-2482-4614-82CD-710792FD2B81}">
      <dgm:prSet/>
      <dgm:spPr/>
      <dgm:t>
        <a:bodyPr/>
        <a:lstStyle/>
        <a:p>
          <a:endParaRPr lang="en-US"/>
        </a:p>
      </dgm:t>
    </dgm:pt>
    <dgm:pt modelId="{CF326013-7455-43B2-A662-84CEBE78523A}" type="parTrans" cxnId="{2F28E022-A98D-439A-ACB7-B23BE6A52552}">
      <dgm:prSet/>
      <dgm:spPr/>
      <dgm:t>
        <a:bodyPr/>
        <a:lstStyle/>
        <a:p>
          <a:endParaRPr lang="en-US"/>
        </a:p>
      </dgm:t>
    </dgm:pt>
    <dgm:pt modelId="{932F7999-B284-4927-A96F-B85307A810D6}" type="sibTrans" cxnId="{2F28E022-A98D-439A-ACB7-B23BE6A52552}">
      <dgm:prSet/>
      <dgm:spPr/>
      <dgm:t>
        <a:bodyPr/>
        <a:lstStyle/>
        <a:p>
          <a:endParaRPr lang="en-US"/>
        </a:p>
      </dgm:t>
    </dgm:pt>
    <dgm:pt modelId="{9D65ADB0-39CE-41C5-BAEB-45AC04C3948C}">
      <dgm:prSet phldrT="[Text]"/>
      <dgm:spPr/>
      <dgm:t>
        <a:bodyPr/>
        <a:lstStyle/>
        <a:p>
          <a:endParaRPr lang="en-US"/>
        </a:p>
      </dgm:t>
    </dgm:pt>
    <dgm:pt modelId="{9AAA2E54-2F78-434F-A5AE-14EC240B7AB1}" type="parTrans" cxnId="{932D8B25-6FF2-4CD9-9330-969256430CAD}">
      <dgm:prSet/>
      <dgm:spPr/>
      <dgm:t>
        <a:bodyPr/>
        <a:lstStyle/>
        <a:p>
          <a:endParaRPr lang="en-US"/>
        </a:p>
      </dgm:t>
    </dgm:pt>
    <dgm:pt modelId="{485584A3-11DB-4715-BDA4-41A21ABF4DC1}" type="sibTrans" cxnId="{932D8B25-6FF2-4CD9-9330-969256430CAD}">
      <dgm:prSet/>
      <dgm:spPr/>
      <dgm:t>
        <a:bodyPr/>
        <a:lstStyle/>
        <a:p>
          <a:endParaRPr lang="en-US"/>
        </a:p>
      </dgm:t>
    </dgm:pt>
    <dgm:pt modelId="{5CABDC27-D94A-4BBC-9E61-8E34CBCD2E3E}" type="pres">
      <dgm:prSet presAssocID="{FF4B7C0A-0597-4EF8-9275-0F43F881F77A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23A4A4B-665C-4618-A152-73F5936FA174}" type="pres">
      <dgm:prSet presAssocID="{FF4B7C0A-0597-4EF8-9275-0F43F881F77A}" presName="dummyMaxCanvas" presStyleCnt="0">
        <dgm:presLayoutVars/>
      </dgm:prSet>
      <dgm:spPr/>
    </dgm:pt>
    <dgm:pt modelId="{99C171C5-A713-456C-832C-51481970EDCD}" type="pres">
      <dgm:prSet presAssocID="{FF4B7C0A-0597-4EF8-9275-0F43F881F77A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955D0E-1F86-4A52-9364-29006F5B0A2B}" type="pres">
      <dgm:prSet presAssocID="{FF4B7C0A-0597-4EF8-9275-0F43F881F77A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2766DE-1647-4799-8716-8FA8F2FB395B}" type="pres">
      <dgm:prSet presAssocID="{FF4B7C0A-0597-4EF8-9275-0F43F881F77A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79BEFE-8A32-4498-A7F0-5812E6AD4A35}" type="pres">
      <dgm:prSet presAssocID="{FF4B7C0A-0597-4EF8-9275-0F43F881F77A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C08663-611A-4E8C-91BE-94EC0FC4E864}" type="pres">
      <dgm:prSet presAssocID="{FF4B7C0A-0597-4EF8-9275-0F43F881F77A}" presName="FiveNodes_5" presStyleLbl="node1" presStyleIdx="4" presStyleCnt="5" custScaleY="1542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B86DDE-639B-40E7-9417-18D0D54C2E5E}" type="pres">
      <dgm:prSet presAssocID="{FF4B7C0A-0597-4EF8-9275-0F43F881F77A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203981-C3E8-4527-8E4C-8C8F01637C0E}" type="pres">
      <dgm:prSet presAssocID="{FF4B7C0A-0597-4EF8-9275-0F43F881F77A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693D0A-D2A5-4803-8E92-05D1329CD044}" type="pres">
      <dgm:prSet presAssocID="{FF4B7C0A-0597-4EF8-9275-0F43F881F77A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D090B9-1044-410B-85D4-A739E99D8823}" type="pres">
      <dgm:prSet presAssocID="{FF4B7C0A-0597-4EF8-9275-0F43F881F77A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CFE90F-2198-4B3A-8C42-B52F69543EC1}" type="pres">
      <dgm:prSet presAssocID="{FF4B7C0A-0597-4EF8-9275-0F43F881F77A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66449B-4721-49D1-8B29-A366A85F2833}" type="pres">
      <dgm:prSet presAssocID="{FF4B7C0A-0597-4EF8-9275-0F43F881F77A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BEC5C6-D2F3-4C86-8264-F1C31F606607}" type="pres">
      <dgm:prSet presAssocID="{FF4B7C0A-0597-4EF8-9275-0F43F881F77A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42E786-D544-4737-BD56-4C9B12A3CE1B}" type="pres">
      <dgm:prSet presAssocID="{FF4B7C0A-0597-4EF8-9275-0F43F881F77A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CA16B7-9B27-4909-B6AF-D991BA4A5164}" type="pres">
      <dgm:prSet presAssocID="{FF4B7C0A-0597-4EF8-9275-0F43F881F77A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A38CE84-286F-4B45-9DF4-9654769AD522}" type="presOf" srcId="{FF4B7C0A-0597-4EF8-9275-0F43F881F77A}" destId="{5CABDC27-D94A-4BBC-9E61-8E34CBCD2E3E}" srcOrd="0" destOrd="0" presId="urn:microsoft.com/office/officeart/2005/8/layout/vProcess5"/>
    <dgm:cxn modelId="{228129E3-1098-4E4B-86D1-7B5422492E79}" srcId="{FF4B7C0A-0597-4EF8-9275-0F43F881F77A}" destId="{024F5047-8775-4B12-9096-9C97FF3711D8}" srcOrd="2" destOrd="0" parTransId="{E8C1D215-F494-440A-9769-2C28464C484E}" sibTransId="{4DEC9C8D-E6DD-4638-840F-3A403455C6EA}"/>
    <dgm:cxn modelId="{1F1A7901-83C1-45A3-8719-4C00FA95ED23}" srcId="{FF4B7C0A-0597-4EF8-9275-0F43F881F77A}" destId="{7014026F-15C9-45F0-AC4B-25AC917A680E}" srcOrd="0" destOrd="0" parTransId="{E0EE03D9-6E14-4DC3-B554-60584F32DC9F}" sibTransId="{95C9A0EE-9193-457A-90A6-1FBDA4E6DFE5}"/>
    <dgm:cxn modelId="{B5543511-7991-4CED-A8C9-CF97055C8BC2}" type="presOf" srcId="{79F7CA02-875C-4378-9D93-9D4EC808380C}" destId="{FBCA16B7-9B27-4909-B6AF-D991BA4A5164}" srcOrd="1" destOrd="0" presId="urn:microsoft.com/office/officeart/2005/8/layout/vProcess5"/>
    <dgm:cxn modelId="{217A7D4D-376B-416F-BA30-3FD074E70EBC}" type="presOf" srcId="{7014026F-15C9-45F0-AC4B-25AC917A680E}" destId="{7ECFE90F-2198-4B3A-8C42-B52F69543EC1}" srcOrd="1" destOrd="0" presId="urn:microsoft.com/office/officeart/2005/8/layout/vProcess5"/>
    <dgm:cxn modelId="{932D8B25-6FF2-4CD9-9330-969256430CAD}" srcId="{FF4B7C0A-0597-4EF8-9275-0F43F881F77A}" destId="{9D65ADB0-39CE-41C5-BAEB-45AC04C3948C}" srcOrd="5" destOrd="0" parTransId="{9AAA2E54-2F78-434F-A5AE-14EC240B7AB1}" sibTransId="{485584A3-11DB-4715-BDA4-41A21ABF4DC1}"/>
    <dgm:cxn modelId="{A23D87D7-D644-40B9-857A-248E34F41013}" type="presOf" srcId="{0B028D7A-0557-428C-BC6E-3C6F28045E81}" destId="{D7203981-C3E8-4527-8E4C-8C8F01637C0E}" srcOrd="0" destOrd="0" presId="urn:microsoft.com/office/officeart/2005/8/layout/vProcess5"/>
    <dgm:cxn modelId="{29BA16C6-22D7-4687-9A1B-BD210669F976}" type="presOf" srcId="{59B5308D-C77E-47BF-8857-0F7445599539}" destId="{2AD090B9-1044-410B-85D4-A739E99D8823}" srcOrd="0" destOrd="0" presId="urn:microsoft.com/office/officeart/2005/8/layout/vProcess5"/>
    <dgm:cxn modelId="{2F28E022-A98D-439A-ACB7-B23BE6A52552}" srcId="{FF4B7C0A-0597-4EF8-9275-0F43F881F77A}" destId="{51B9FADF-2482-4614-82CD-710792FD2B81}" srcOrd="6" destOrd="0" parTransId="{CF326013-7455-43B2-A662-84CEBE78523A}" sibTransId="{932F7999-B284-4927-A96F-B85307A810D6}"/>
    <dgm:cxn modelId="{E7507D78-BAED-4C4C-9A04-F45775CBF067}" type="presOf" srcId="{700B68B1-651D-4873-8FBE-D37F7EA530C0}" destId="{00955D0E-1F86-4A52-9364-29006F5B0A2B}" srcOrd="0" destOrd="0" presId="urn:microsoft.com/office/officeart/2005/8/layout/vProcess5"/>
    <dgm:cxn modelId="{A1E9AA76-149C-4729-A6BC-A57E3A0A71B0}" type="presOf" srcId="{95C9A0EE-9193-457A-90A6-1FBDA4E6DFE5}" destId="{BCB86DDE-639B-40E7-9417-18D0D54C2E5E}" srcOrd="0" destOrd="0" presId="urn:microsoft.com/office/officeart/2005/8/layout/vProcess5"/>
    <dgm:cxn modelId="{5B6CD3B8-B30E-44EE-AA22-E0146F0E2A3E}" srcId="{FF4B7C0A-0597-4EF8-9275-0F43F881F77A}" destId="{D74320E1-A3CB-4CA1-A059-3A2C4ED1B434}" srcOrd="7" destOrd="0" parTransId="{94B8C2FB-F1A9-4BF2-BC07-8570F24B5567}" sibTransId="{B0EFEFB2-6F68-40E9-962C-42FE98E41290}"/>
    <dgm:cxn modelId="{55CFD3D5-F073-46F3-90CC-7B60D94EF752}" type="presOf" srcId="{024F5047-8775-4B12-9096-9C97FF3711D8}" destId="{8F2766DE-1647-4799-8716-8FA8F2FB395B}" srcOrd="0" destOrd="0" presId="urn:microsoft.com/office/officeart/2005/8/layout/vProcess5"/>
    <dgm:cxn modelId="{6E3318EA-FE37-4A0F-858B-D79FAE5F32D3}" type="presOf" srcId="{5955FA4A-B258-46DC-AA8E-301644EF7CD2}" destId="{5342E786-D544-4737-BD56-4C9B12A3CE1B}" srcOrd="1" destOrd="0" presId="urn:microsoft.com/office/officeart/2005/8/layout/vProcess5"/>
    <dgm:cxn modelId="{B3A1D34D-11EE-4167-8784-9F0587BC0853}" type="presOf" srcId="{700B68B1-651D-4873-8FBE-D37F7EA530C0}" destId="{F866449B-4721-49D1-8B29-A366A85F2833}" srcOrd="1" destOrd="0" presId="urn:microsoft.com/office/officeart/2005/8/layout/vProcess5"/>
    <dgm:cxn modelId="{5131F8CA-28FD-44C2-8BD2-CBA95630E904}" srcId="{FF4B7C0A-0597-4EF8-9275-0F43F881F77A}" destId="{79F7CA02-875C-4378-9D93-9D4EC808380C}" srcOrd="4" destOrd="0" parTransId="{4FF7F90A-9E7B-4560-B3FB-3D23C8D2C4B3}" sibTransId="{0D5937AE-93A7-4468-AE81-8095DD5534A1}"/>
    <dgm:cxn modelId="{1FF8E786-7013-4280-A820-18397540299F}" type="presOf" srcId="{024F5047-8775-4B12-9096-9C97FF3711D8}" destId="{5DBEC5C6-D2F3-4C86-8264-F1C31F606607}" srcOrd="1" destOrd="0" presId="urn:microsoft.com/office/officeart/2005/8/layout/vProcess5"/>
    <dgm:cxn modelId="{EB4B3C35-C87E-493A-B31D-3ECC9471E6BE}" type="presOf" srcId="{4DEC9C8D-E6DD-4638-840F-3A403455C6EA}" destId="{6F693D0A-D2A5-4803-8E92-05D1329CD044}" srcOrd="0" destOrd="0" presId="urn:microsoft.com/office/officeart/2005/8/layout/vProcess5"/>
    <dgm:cxn modelId="{9B43A481-AA71-408D-B347-C42769632523}" type="presOf" srcId="{5955FA4A-B258-46DC-AA8E-301644EF7CD2}" destId="{CC79BEFE-8A32-4498-A7F0-5812E6AD4A35}" srcOrd="0" destOrd="0" presId="urn:microsoft.com/office/officeart/2005/8/layout/vProcess5"/>
    <dgm:cxn modelId="{4CD7A9CD-7DE1-4DF0-AE55-0A0AA78D2641}" srcId="{FF4B7C0A-0597-4EF8-9275-0F43F881F77A}" destId="{5955FA4A-B258-46DC-AA8E-301644EF7CD2}" srcOrd="3" destOrd="0" parTransId="{CDD67C21-075B-43C3-8C40-08E7ED89AD3D}" sibTransId="{59B5308D-C77E-47BF-8857-0F7445599539}"/>
    <dgm:cxn modelId="{5D15142E-1564-406D-9CD3-65BCB6898197}" type="presOf" srcId="{7014026F-15C9-45F0-AC4B-25AC917A680E}" destId="{99C171C5-A713-456C-832C-51481970EDCD}" srcOrd="0" destOrd="0" presId="urn:microsoft.com/office/officeart/2005/8/layout/vProcess5"/>
    <dgm:cxn modelId="{B37B8A8C-A7E9-417A-9DEB-D3E9A0676232}" type="presOf" srcId="{79F7CA02-875C-4378-9D93-9D4EC808380C}" destId="{51C08663-611A-4E8C-91BE-94EC0FC4E864}" srcOrd="0" destOrd="0" presId="urn:microsoft.com/office/officeart/2005/8/layout/vProcess5"/>
    <dgm:cxn modelId="{689333AD-6D1A-44EF-A921-C423C345547D}" srcId="{FF4B7C0A-0597-4EF8-9275-0F43F881F77A}" destId="{700B68B1-651D-4873-8FBE-D37F7EA530C0}" srcOrd="1" destOrd="0" parTransId="{2FC3A193-698A-4B77-A171-0A1EC308050D}" sibTransId="{0B028D7A-0557-428C-BC6E-3C6F28045E81}"/>
    <dgm:cxn modelId="{6003CC69-4E2A-44C9-8D90-C9FDBCB3D88D}" type="presParOf" srcId="{5CABDC27-D94A-4BBC-9E61-8E34CBCD2E3E}" destId="{823A4A4B-665C-4618-A152-73F5936FA174}" srcOrd="0" destOrd="0" presId="urn:microsoft.com/office/officeart/2005/8/layout/vProcess5"/>
    <dgm:cxn modelId="{FB68846C-4279-470B-A8C1-801B1451E477}" type="presParOf" srcId="{5CABDC27-D94A-4BBC-9E61-8E34CBCD2E3E}" destId="{99C171C5-A713-456C-832C-51481970EDCD}" srcOrd="1" destOrd="0" presId="urn:microsoft.com/office/officeart/2005/8/layout/vProcess5"/>
    <dgm:cxn modelId="{C744E32B-5C7C-4E8D-BF5C-25A85E61839C}" type="presParOf" srcId="{5CABDC27-D94A-4BBC-9E61-8E34CBCD2E3E}" destId="{00955D0E-1F86-4A52-9364-29006F5B0A2B}" srcOrd="2" destOrd="0" presId="urn:microsoft.com/office/officeart/2005/8/layout/vProcess5"/>
    <dgm:cxn modelId="{A563627C-002D-4847-8FFC-626DCB80BF8C}" type="presParOf" srcId="{5CABDC27-D94A-4BBC-9E61-8E34CBCD2E3E}" destId="{8F2766DE-1647-4799-8716-8FA8F2FB395B}" srcOrd="3" destOrd="0" presId="urn:microsoft.com/office/officeart/2005/8/layout/vProcess5"/>
    <dgm:cxn modelId="{E4B4EF61-2684-4F88-A29A-133057993BE1}" type="presParOf" srcId="{5CABDC27-D94A-4BBC-9E61-8E34CBCD2E3E}" destId="{CC79BEFE-8A32-4498-A7F0-5812E6AD4A35}" srcOrd="4" destOrd="0" presId="urn:microsoft.com/office/officeart/2005/8/layout/vProcess5"/>
    <dgm:cxn modelId="{A0909392-A1AC-431F-9398-F24D932C7F85}" type="presParOf" srcId="{5CABDC27-D94A-4BBC-9E61-8E34CBCD2E3E}" destId="{51C08663-611A-4E8C-91BE-94EC0FC4E864}" srcOrd="5" destOrd="0" presId="urn:microsoft.com/office/officeart/2005/8/layout/vProcess5"/>
    <dgm:cxn modelId="{7CB6825C-A426-47DC-8CB5-A7C42F0A7F6F}" type="presParOf" srcId="{5CABDC27-D94A-4BBC-9E61-8E34CBCD2E3E}" destId="{BCB86DDE-639B-40E7-9417-18D0D54C2E5E}" srcOrd="6" destOrd="0" presId="urn:microsoft.com/office/officeart/2005/8/layout/vProcess5"/>
    <dgm:cxn modelId="{A84F112C-065A-4FEE-973A-C8276968AC31}" type="presParOf" srcId="{5CABDC27-D94A-4BBC-9E61-8E34CBCD2E3E}" destId="{D7203981-C3E8-4527-8E4C-8C8F01637C0E}" srcOrd="7" destOrd="0" presId="urn:microsoft.com/office/officeart/2005/8/layout/vProcess5"/>
    <dgm:cxn modelId="{E7192138-B9FA-4F9B-BE60-8592A55D9EAF}" type="presParOf" srcId="{5CABDC27-D94A-4BBC-9E61-8E34CBCD2E3E}" destId="{6F693D0A-D2A5-4803-8E92-05D1329CD044}" srcOrd="8" destOrd="0" presId="urn:microsoft.com/office/officeart/2005/8/layout/vProcess5"/>
    <dgm:cxn modelId="{D024F28C-398C-4D67-A2DA-CA967D292B99}" type="presParOf" srcId="{5CABDC27-D94A-4BBC-9E61-8E34CBCD2E3E}" destId="{2AD090B9-1044-410B-85D4-A739E99D8823}" srcOrd="9" destOrd="0" presId="urn:microsoft.com/office/officeart/2005/8/layout/vProcess5"/>
    <dgm:cxn modelId="{C21926E0-F7FA-4E5B-8DB4-E45102912127}" type="presParOf" srcId="{5CABDC27-D94A-4BBC-9E61-8E34CBCD2E3E}" destId="{7ECFE90F-2198-4B3A-8C42-B52F69543EC1}" srcOrd="10" destOrd="0" presId="urn:microsoft.com/office/officeart/2005/8/layout/vProcess5"/>
    <dgm:cxn modelId="{238DD4BB-997D-47B3-9C9E-163FFD9915A3}" type="presParOf" srcId="{5CABDC27-D94A-4BBC-9E61-8E34CBCD2E3E}" destId="{F866449B-4721-49D1-8B29-A366A85F2833}" srcOrd="11" destOrd="0" presId="urn:microsoft.com/office/officeart/2005/8/layout/vProcess5"/>
    <dgm:cxn modelId="{94C097AE-EBED-41F2-83F1-1959B4389D38}" type="presParOf" srcId="{5CABDC27-D94A-4BBC-9E61-8E34CBCD2E3E}" destId="{5DBEC5C6-D2F3-4C86-8264-F1C31F606607}" srcOrd="12" destOrd="0" presId="urn:microsoft.com/office/officeart/2005/8/layout/vProcess5"/>
    <dgm:cxn modelId="{DDF69EB2-E399-454B-9C4D-4E7068350B66}" type="presParOf" srcId="{5CABDC27-D94A-4BBC-9E61-8E34CBCD2E3E}" destId="{5342E786-D544-4737-BD56-4C9B12A3CE1B}" srcOrd="13" destOrd="0" presId="urn:microsoft.com/office/officeart/2005/8/layout/vProcess5"/>
    <dgm:cxn modelId="{DC53C882-7AF2-454B-B13A-B576464C9304}" type="presParOf" srcId="{5CABDC27-D94A-4BBC-9E61-8E34CBCD2E3E}" destId="{FBCA16B7-9B27-4909-B6AF-D991BA4A5164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7FEB2CF-66CA-434C-A0FC-585C30E0A20C}" type="doc">
      <dgm:prSet loTypeId="urn:microsoft.com/office/officeart/2005/8/layout/hList1" loCatId="list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endParaRPr lang="en-US"/>
        </a:p>
      </dgm:t>
    </dgm:pt>
    <dgm:pt modelId="{CC6F36E4-6B4C-4055-9563-713C906614F0}">
      <dgm:prSet phldrT="[Text]"/>
      <dgm:spPr>
        <a:xfrm>
          <a:off x="2223" y="511216"/>
          <a:ext cx="1337234" cy="345600"/>
        </a:xfrm>
        <a:solidFill>
          <a:srgbClr val="8064A2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8064A2">
              <a:alpha val="9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sr-Cyrl-RS" b="1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класа </a:t>
          </a:r>
          <a:r>
            <a:rPr lang="en-US" b="1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I</a:t>
          </a:r>
        </a:p>
      </dgm:t>
    </dgm:pt>
    <dgm:pt modelId="{B7D2BBA5-E943-47D5-9DA2-C9C5A12790FE}" type="parTrans" cxnId="{87564122-B472-4295-A3F5-79D4CBBCF32A}">
      <dgm:prSet/>
      <dgm:spPr/>
      <dgm:t>
        <a:bodyPr/>
        <a:lstStyle/>
        <a:p>
          <a:endParaRPr lang="en-US"/>
        </a:p>
      </dgm:t>
    </dgm:pt>
    <dgm:pt modelId="{F13CEAE1-9523-4E97-B7CA-BCFBBB1D872E}" type="sibTrans" cxnId="{87564122-B472-4295-A3F5-79D4CBBCF32A}">
      <dgm:prSet/>
      <dgm:spPr/>
      <dgm:t>
        <a:bodyPr/>
        <a:lstStyle/>
        <a:p>
          <a:endParaRPr lang="en-US"/>
        </a:p>
      </dgm:t>
    </dgm:pt>
    <dgm:pt modelId="{8B9460C1-786D-4A27-863C-2155201DEB18}">
      <dgm:prSet phldrT="[Text]"/>
      <dgm:spPr>
        <a:xfrm>
          <a:off x="2223" y="856816"/>
          <a:ext cx="1337234" cy="1603766"/>
        </a:xfrm>
        <a:solidFill>
          <a:srgbClr val="8064A2">
            <a:alpha val="90000"/>
            <a:tint val="4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8064A2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sr-Cyrl-RS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Висока растворљивост</a:t>
          </a:r>
          <a:endParaRPr lang="en-US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B5BC2C87-3D2D-4501-B74C-190129132EE4}" type="parTrans" cxnId="{85FE1E3A-7BFA-475D-9601-671D0D8D7749}">
      <dgm:prSet/>
      <dgm:spPr/>
      <dgm:t>
        <a:bodyPr/>
        <a:lstStyle/>
        <a:p>
          <a:endParaRPr lang="en-US"/>
        </a:p>
      </dgm:t>
    </dgm:pt>
    <dgm:pt modelId="{D91D4893-BB95-4DB3-AC79-A4E2D703A10A}" type="sibTrans" cxnId="{85FE1E3A-7BFA-475D-9601-671D0D8D7749}">
      <dgm:prSet/>
      <dgm:spPr/>
      <dgm:t>
        <a:bodyPr/>
        <a:lstStyle/>
        <a:p>
          <a:endParaRPr lang="en-US"/>
        </a:p>
      </dgm:t>
    </dgm:pt>
    <dgm:pt modelId="{53C9A5B7-617A-454C-83F3-AF2B271E376C}">
      <dgm:prSet phldrT="[Text]"/>
      <dgm:spPr>
        <a:xfrm>
          <a:off x="2223" y="856816"/>
          <a:ext cx="1337234" cy="1603766"/>
        </a:xfrm>
        <a:solidFill>
          <a:srgbClr val="8064A2">
            <a:alpha val="90000"/>
            <a:tint val="4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8064A2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sr-Cyrl-RS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Висока пермеабилност</a:t>
          </a:r>
          <a:endParaRPr lang="en-US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C51CABE2-43D4-418E-8655-92321C74E4EE}" type="parTrans" cxnId="{5FBEE1AA-DB6A-432A-8A59-F62818F5166B}">
      <dgm:prSet/>
      <dgm:spPr/>
      <dgm:t>
        <a:bodyPr/>
        <a:lstStyle/>
        <a:p>
          <a:endParaRPr lang="en-US"/>
        </a:p>
      </dgm:t>
    </dgm:pt>
    <dgm:pt modelId="{811B859A-819E-4F21-BBC8-7B5380651830}" type="sibTrans" cxnId="{5FBEE1AA-DB6A-432A-8A59-F62818F5166B}">
      <dgm:prSet/>
      <dgm:spPr/>
      <dgm:t>
        <a:bodyPr/>
        <a:lstStyle/>
        <a:p>
          <a:endParaRPr lang="en-US"/>
        </a:p>
      </dgm:t>
    </dgm:pt>
    <dgm:pt modelId="{8AC99EBA-1FD6-4CCD-B723-92698A881DA1}">
      <dgm:prSet phldrT="[Text]"/>
      <dgm:spPr>
        <a:xfrm>
          <a:off x="1526671" y="511216"/>
          <a:ext cx="1337234" cy="345600"/>
        </a:xfrm>
        <a:solidFill>
          <a:srgbClr val="8064A2">
            <a:alpha val="90000"/>
            <a:hueOff val="0"/>
            <a:satOff val="0"/>
            <a:lumOff val="0"/>
            <a:alphaOff val="-13333"/>
          </a:srgbClr>
        </a:solidFill>
        <a:ln w="25400" cap="flat" cmpd="sng" algn="ctr">
          <a:solidFill>
            <a:srgbClr val="8064A2">
              <a:alpha val="90000"/>
              <a:hueOff val="0"/>
              <a:satOff val="0"/>
              <a:lumOff val="0"/>
              <a:alphaOff val="-13333"/>
            </a:srgbClr>
          </a:solidFill>
          <a:prstDash val="solid"/>
        </a:ln>
        <a:effectLst/>
      </dgm:spPr>
      <dgm:t>
        <a:bodyPr/>
        <a:lstStyle/>
        <a:p>
          <a:r>
            <a:rPr lang="sr-Cyrl-RS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класа </a:t>
          </a:r>
          <a:r>
            <a:rPr lang="en-US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II</a:t>
          </a:r>
        </a:p>
      </dgm:t>
    </dgm:pt>
    <dgm:pt modelId="{509DD3B7-D906-44A9-AF4E-FEA10670888B}" type="parTrans" cxnId="{F0222061-6216-4F7D-9635-F93C5C9F724B}">
      <dgm:prSet/>
      <dgm:spPr/>
      <dgm:t>
        <a:bodyPr/>
        <a:lstStyle/>
        <a:p>
          <a:endParaRPr lang="en-US"/>
        </a:p>
      </dgm:t>
    </dgm:pt>
    <dgm:pt modelId="{27C38487-C835-4CCB-B2BA-851C2AE911EB}" type="sibTrans" cxnId="{F0222061-6216-4F7D-9635-F93C5C9F724B}">
      <dgm:prSet/>
      <dgm:spPr/>
      <dgm:t>
        <a:bodyPr/>
        <a:lstStyle/>
        <a:p>
          <a:endParaRPr lang="en-US"/>
        </a:p>
      </dgm:t>
    </dgm:pt>
    <dgm:pt modelId="{9E5DCD66-2A5F-46F9-BC70-B65DA857B637}">
      <dgm:prSet phldrT="[Text]"/>
      <dgm:spPr>
        <a:xfrm>
          <a:off x="1526671" y="856816"/>
          <a:ext cx="1337234" cy="1603766"/>
        </a:xfrm>
        <a:solidFill>
          <a:srgbClr val="8064A2">
            <a:alpha val="90000"/>
            <a:tint val="4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8064A2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sr-Cyrl-RS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Ниска растворљивост</a:t>
          </a:r>
          <a:endParaRPr lang="en-US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6D5BF293-FC9A-405F-9ABB-80BEC0FFD354}" type="parTrans" cxnId="{6807AB35-FB8D-491D-9928-876D5AB6E88E}">
      <dgm:prSet/>
      <dgm:spPr/>
      <dgm:t>
        <a:bodyPr/>
        <a:lstStyle/>
        <a:p>
          <a:endParaRPr lang="en-US"/>
        </a:p>
      </dgm:t>
    </dgm:pt>
    <dgm:pt modelId="{0C1EFA47-7145-4FCD-960E-317C61D2777E}" type="sibTrans" cxnId="{6807AB35-FB8D-491D-9928-876D5AB6E88E}">
      <dgm:prSet/>
      <dgm:spPr/>
      <dgm:t>
        <a:bodyPr/>
        <a:lstStyle/>
        <a:p>
          <a:endParaRPr lang="en-US"/>
        </a:p>
      </dgm:t>
    </dgm:pt>
    <dgm:pt modelId="{E48FB91D-CE49-478D-A518-E7DB94DA5450}">
      <dgm:prSet phldrT="[Text]"/>
      <dgm:spPr>
        <a:xfrm>
          <a:off x="1526671" y="856816"/>
          <a:ext cx="1337234" cy="1603766"/>
        </a:xfrm>
        <a:solidFill>
          <a:srgbClr val="8064A2">
            <a:alpha val="90000"/>
            <a:tint val="4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8064A2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sr-Cyrl-RS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Висока пермеабилност</a:t>
          </a:r>
          <a:endParaRPr lang="en-US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5381F767-7BF2-443F-9E0F-359927BEDF37}" type="parTrans" cxnId="{375CCE1E-E185-4A32-AAED-47FC2159354C}">
      <dgm:prSet/>
      <dgm:spPr/>
      <dgm:t>
        <a:bodyPr/>
        <a:lstStyle/>
        <a:p>
          <a:endParaRPr lang="en-US"/>
        </a:p>
      </dgm:t>
    </dgm:pt>
    <dgm:pt modelId="{9EA64B0D-08C7-4743-85D5-5B1055AB3EE5}" type="sibTrans" cxnId="{375CCE1E-E185-4A32-AAED-47FC2159354C}">
      <dgm:prSet/>
      <dgm:spPr/>
      <dgm:t>
        <a:bodyPr/>
        <a:lstStyle/>
        <a:p>
          <a:endParaRPr lang="en-US"/>
        </a:p>
      </dgm:t>
    </dgm:pt>
    <dgm:pt modelId="{1DDF7452-2A40-46C6-9D5B-D00D3B13E878}">
      <dgm:prSet phldrT="[Text]"/>
      <dgm:spPr>
        <a:xfrm>
          <a:off x="4575566" y="511216"/>
          <a:ext cx="1337234" cy="345600"/>
        </a:xfrm>
        <a:solidFill>
          <a:srgbClr val="8064A2">
            <a:alpha val="90000"/>
            <a:hueOff val="0"/>
            <a:satOff val="0"/>
            <a:lumOff val="0"/>
            <a:alphaOff val="-40000"/>
          </a:srgbClr>
        </a:solidFill>
        <a:ln w="25400" cap="flat" cmpd="sng" algn="ctr">
          <a:solidFill>
            <a:srgbClr val="8064A2">
              <a:alpha val="90000"/>
              <a:hueOff val="0"/>
              <a:satOff val="0"/>
              <a:lumOff val="0"/>
              <a:alphaOff val="-40000"/>
            </a:srgbClr>
          </a:solidFill>
          <a:prstDash val="solid"/>
        </a:ln>
        <a:effectLst/>
      </dgm:spPr>
      <dgm:t>
        <a:bodyPr/>
        <a:lstStyle/>
        <a:p>
          <a:r>
            <a:rPr lang="sr-Cyrl-RS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класа </a:t>
          </a:r>
          <a:r>
            <a:rPr lang="en-US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IV</a:t>
          </a:r>
        </a:p>
      </dgm:t>
    </dgm:pt>
    <dgm:pt modelId="{A91A1740-8438-4721-961C-6585AE4F8832}" type="parTrans" cxnId="{00489C70-4937-4A44-BC19-CEF1EC9407A5}">
      <dgm:prSet/>
      <dgm:spPr/>
      <dgm:t>
        <a:bodyPr/>
        <a:lstStyle/>
        <a:p>
          <a:endParaRPr lang="en-US"/>
        </a:p>
      </dgm:t>
    </dgm:pt>
    <dgm:pt modelId="{AD14CB7F-CB27-46EF-83DE-B45486929BA6}" type="sibTrans" cxnId="{00489C70-4937-4A44-BC19-CEF1EC9407A5}">
      <dgm:prSet/>
      <dgm:spPr/>
      <dgm:t>
        <a:bodyPr/>
        <a:lstStyle/>
        <a:p>
          <a:endParaRPr lang="en-US"/>
        </a:p>
      </dgm:t>
    </dgm:pt>
    <dgm:pt modelId="{016BB45D-0ADC-4353-912A-AA3208184123}">
      <dgm:prSet phldrT="[Text]"/>
      <dgm:spPr>
        <a:xfrm>
          <a:off x="4575566" y="856816"/>
          <a:ext cx="1337234" cy="1603766"/>
        </a:xfrm>
        <a:solidFill>
          <a:srgbClr val="8064A2">
            <a:alpha val="90000"/>
            <a:tint val="4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8064A2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sr-Cyrl-RS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Ниска растворљивост</a:t>
          </a:r>
          <a:endParaRPr lang="en-US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14CDBF20-3493-4987-900D-1B6FB4386DB0}" type="parTrans" cxnId="{D12B9D53-D1D1-4A05-B402-00116E5DD157}">
      <dgm:prSet/>
      <dgm:spPr/>
      <dgm:t>
        <a:bodyPr/>
        <a:lstStyle/>
        <a:p>
          <a:endParaRPr lang="en-US"/>
        </a:p>
      </dgm:t>
    </dgm:pt>
    <dgm:pt modelId="{3A2B8EC4-F788-4B19-AFFD-C1F0CA6EE2E4}" type="sibTrans" cxnId="{D12B9D53-D1D1-4A05-B402-00116E5DD157}">
      <dgm:prSet/>
      <dgm:spPr/>
      <dgm:t>
        <a:bodyPr/>
        <a:lstStyle/>
        <a:p>
          <a:endParaRPr lang="en-US"/>
        </a:p>
      </dgm:t>
    </dgm:pt>
    <dgm:pt modelId="{3EE91B2E-8F19-44B3-9E24-57A95D67AA0A}">
      <dgm:prSet phldrT="[Text]"/>
      <dgm:spPr>
        <a:xfrm>
          <a:off x="4575566" y="856816"/>
          <a:ext cx="1337234" cy="1603766"/>
        </a:xfrm>
        <a:solidFill>
          <a:srgbClr val="8064A2">
            <a:alpha val="90000"/>
            <a:tint val="4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8064A2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sr-Cyrl-RS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Ниска пермеабилност</a:t>
          </a:r>
          <a:endParaRPr lang="en-US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2B3EC676-E27C-4110-BAAF-6AB8FDC7A7FF}" type="parTrans" cxnId="{19E683E5-A65E-453C-B2E3-9085C2948D44}">
      <dgm:prSet/>
      <dgm:spPr/>
      <dgm:t>
        <a:bodyPr/>
        <a:lstStyle/>
        <a:p>
          <a:endParaRPr lang="en-US"/>
        </a:p>
      </dgm:t>
    </dgm:pt>
    <dgm:pt modelId="{41354064-1961-4292-9864-8D9206243C50}" type="sibTrans" cxnId="{19E683E5-A65E-453C-B2E3-9085C2948D44}">
      <dgm:prSet/>
      <dgm:spPr/>
      <dgm:t>
        <a:bodyPr/>
        <a:lstStyle/>
        <a:p>
          <a:endParaRPr lang="en-US"/>
        </a:p>
      </dgm:t>
    </dgm:pt>
    <dgm:pt modelId="{D3EF9696-EBE7-4867-A9C7-E7C2EFFB1B17}">
      <dgm:prSet/>
      <dgm:spPr>
        <a:xfrm>
          <a:off x="3051118" y="511216"/>
          <a:ext cx="1337234" cy="345600"/>
        </a:xfrm>
        <a:solidFill>
          <a:srgbClr val="8064A2">
            <a:alpha val="90000"/>
            <a:hueOff val="0"/>
            <a:satOff val="0"/>
            <a:lumOff val="0"/>
            <a:alphaOff val="-26667"/>
          </a:srgbClr>
        </a:solidFill>
        <a:ln w="25400" cap="flat" cmpd="sng" algn="ctr">
          <a:solidFill>
            <a:srgbClr val="8064A2">
              <a:alpha val="90000"/>
              <a:hueOff val="0"/>
              <a:satOff val="0"/>
              <a:lumOff val="0"/>
              <a:alphaOff val="-26667"/>
            </a:srgbClr>
          </a:solidFill>
          <a:prstDash val="solid"/>
        </a:ln>
        <a:effectLst/>
      </dgm:spPr>
      <dgm:t>
        <a:bodyPr/>
        <a:lstStyle/>
        <a:p>
          <a:r>
            <a:rPr lang="sr-Cyrl-RS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класа </a:t>
          </a:r>
          <a:r>
            <a:rPr lang="en-US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III</a:t>
          </a:r>
        </a:p>
      </dgm:t>
    </dgm:pt>
    <dgm:pt modelId="{1A4D0239-E9C1-48CF-8F53-DE67DCE1913F}" type="parTrans" cxnId="{A714D2B4-525B-4BD4-9E20-8A80569B61C4}">
      <dgm:prSet/>
      <dgm:spPr/>
      <dgm:t>
        <a:bodyPr/>
        <a:lstStyle/>
        <a:p>
          <a:endParaRPr lang="en-US"/>
        </a:p>
      </dgm:t>
    </dgm:pt>
    <dgm:pt modelId="{75928E9C-177A-4A2C-8DCB-7B99FD295E40}" type="sibTrans" cxnId="{A714D2B4-525B-4BD4-9E20-8A80569B61C4}">
      <dgm:prSet/>
      <dgm:spPr/>
      <dgm:t>
        <a:bodyPr/>
        <a:lstStyle/>
        <a:p>
          <a:endParaRPr lang="en-US"/>
        </a:p>
      </dgm:t>
    </dgm:pt>
    <dgm:pt modelId="{2DE01EED-092C-459A-A79E-C72623842B8A}">
      <dgm:prSet/>
      <dgm:spPr>
        <a:xfrm>
          <a:off x="3051118" y="856816"/>
          <a:ext cx="1337234" cy="1603766"/>
        </a:xfrm>
        <a:solidFill>
          <a:srgbClr val="8064A2">
            <a:alpha val="90000"/>
            <a:tint val="4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8064A2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sr-Cyrl-RS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Висока растворљивост</a:t>
          </a:r>
          <a:endParaRPr lang="en-US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8C924C3E-92F4-447E-9AB7-327A992399A9}" type="parTrans" cxnId="{564CF023-35D4-4225-9677-30106EE21C17}">
      <dgm:prSet/>
      <dgm:spPr/>
      <dgm:t>
        <a:bodyPr/>
        <a:lstStyle/>
        <a:p>
          <a:endParaRPr lang="en-US"/>
        </a:p>
      </dgm:t>
    </dgm:pt>
    <dgm:pt modelId="{766CE152-F733-4556-8656-B494498F16FE}" type="sibTrans" cxnId="{564CF023-35D4-4225-9677-30106EE21C17}">
      <dgm:prSet/>
      <dgm:spPr/>
      <dgm:t>
        <a:bodyPr/>
        <a:lstStyle/>
        <a:p>
          <a:endParaRPr lang="en-US"/>
        </a:p>
      </dgm:t>
    </dgm:pt>
    <dgm:pt modelId="{EC1272E8-D03B-46B6-9D21-FEC486E3117D}">
      <dgm:prSet/>
      <dgm:spPr>
        <a:xfrm>
          <a:off x="3051118" y="856816"/>
          <a:ext cx="1337234" cy="1603766"/>
        </a:xfrm>
        <a:solidFill>
          <a:srgbClr val="8064A2">
            <a:alpha val="90000"/>
            <a:tint val="4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8064A2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sr-Cyrl-RS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Ниска пермеабилност</a:t>
          </a:r>
          <a:endParaRPr lang="en-US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7347E26D-0CC9-4AD4-BB22-560F865C85C3}" type="parTrans" cxnId="{E5294C8E-AA7E-48DE-9BF1-E879F958B1A8}">
      <dgm:prSet/>
      <dgm:spPr/>
      <dgm:t>
        <a:bodyPr/>
        <a:lstStyle/>
        <a:p>
          <a:endParaRPr lang="en-US"/>
        </a:p>
      </dgm:t>
    </dgm:pt>
    <dgm:pt modelId="{4C7AB374-3D65-496D-A298-E19BAB7391D6}" type="sibTrans" cxnId="{E5294C8E-AA7E-48DE-9BF1-E879F958B1A8}">
      <dgm:prSet/>
      <dgm:spPr/>
      <dgm:t>
        <a:bodyPr/>
        <a:lstStyle/>
        <a:p>
          <a:endParaRPr lang="en-US"/>
        </a:p>
      </dgm:t>
    </dgm:pt>
    <dgm:pt modelId="{F1E0317D-74E0-4DC0-9F89-A9C7D84C788E}">
      <dgm:prSet phldrT="[Text]"/>
      <dgm:spPr>
        <a:xfrm>
          <a:off x="2223" y="856816"/>
          <a:ext cx="1337234" cy="1603766"/>
        </a:xfrm>
        <a:solidFill>
          <a:srgbClr val="8064A2">
            <a:alpha val="90000"/>
            <a:tint val="4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8064A2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sr-Cyrl-RS" b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Добра апсорпција</a:t>
          </a:r>
          <a:endParaRPr lang="en-US" b="1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322DA12F-595A-4406-84C6-DB40350DC685}" type="parTrans" cxnId="{00BDF54B-0873-4FE7-8B3E-D14053B7FDD1}">
      <dgm:prSet/>
      <dgm:spPr/>
      <dgm:t>
        <a:bodyPr/>
        <a:lstStyle/>
        <a:p>
          <a:endParaRPr lang="en-US"/>
        </a:p>
      </dgm:t>
    </dgm:pt>
    <dgm:pt modelId="{C0A6CDF0-F770-416E-952A-CA3FAED1032B}" type="sibTrans" cxnId="{00BDF54B-0873-4FE7-8B3E-D14053B7FDD1}">
      <dgm:prSet/>
      <dgm:spPr/>
      <dgm:t>
        <a:bodyPr/>
        <a:lstStyle/>
        <a:p>
          <a:endParaRPr lang="en-US"/>
        </a:p>
      </dgm:t>
    </dgm:pt>
    <dgm:pt modelId="{744DCA0E-3A4F-4E21-9723-1DAE28682812}">
      <dgm:prSet phldrT="[Text]"/>
      <dgm:spPr>
        <a:xfrm>
          <a:off x="1526671" y="856816"/>
          <a:ext cx="1337234" cy="1603766"/>
        </a:xfrm>
        <a:solidFill>
          <a:srgbClr val="8064A2">
            <a:alpha val="90000"/>
            <a:tint val="4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8064A2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endParaRPr lang="en-US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379E4A77-703F-405B-9516-916956DA5A11}" type="parTrans" cxnId="{4D81B14D-2B92-4F2F-82BE-A8E01726EA01}">
      <dgm:prSet/>
      <dgm:spPr/>
      <dgm:t>
        <a:bodyPr/>
        <a:lstStyle/>
        <a:p>
          <a:endParaRPr lang="en-US"/>
        </a:p>
      </dgm:t>
    </dgm:pt>
    <dgm:pt modelId="{9803AB76-8BD1-40AB-BDC0-DAAF2DD66B57}" type="sibTrans" cxnId="{4D81B14D-2B92-4F2F-82BE-A8E01726EA01}">
      <dgm:prSet/>
      <dgm:spPr/>
      <dgm:t>
        <a:bodyPr/>
        <a:lstStyle/>
        <a:p>
          <a:endParaRPr lang="en-US"/>
        </a:p>
      </dgm:t>
    </dgm:pt>
    <dgm:pt modelId="{D7D4D6A4-E2C9-4C89-9C74-A1340AC8BBA8}">
      <dgm:prSet phldrT="[Text]"/>
      <dgm:spPr>
        <a:xfrm>
          <a:off x="1526671" y="856816"/>
          <a:ext cx="1337234" cy="1603766"/>
        </a:xfrm>
        <a:solidFill>
          <a:srgbClr val="8064A2">
            <a:alpha val="90000"/>
            <a:tint val="4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8064A2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sr-Cyrl-RS" b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Растворљивост ограничава апсорпцију</a:t>
          </a:r>
          <a:endParaRPr lang="en-US" b="1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AD5AB347-E5A3-4A83-8403-BB3E49D58BD8}" type="parTrans" cxnId="{970B7288-9F6A-4E72-908F-AD040BF79689}">
      <dgm:prSet/>
      <dgm:spPr/>
      <dgm:t>
        <a:bodyPr/>
        <a:lstStyle/>
        <a:p>
          <a:endParaRPr lang="en-US"/>
        </a:p>
      </dgm:t>
    </dgm:pt>
    <dgm:pt modelId="{50D8E5F4-A648-488D-A644-23DB7B8FF6F1}" type="sibTrans" cxnId="{970B7288-9F6A-4E72-908F-AD040BF79689}">
      <dgm:prSet/>
      <dgm:spPr/>
      <dgm:t>
        <a:bodyPr/>
        <a:lstStyle/>
        <a:p>
          <a:endParaRPr lang="en-US"/>
        </a:p>
      </dgm:t>
    </dgm:pt>
    <dgm:pt modelId="{E58E188F-14C0-4B20-B32A-CE1D6E460E60}">
      <dgm:prSet/>
      <dgm:spPr>
        <a:xfrm>
          <a:off x="3051118" y="856816"/>
          <a:ext cx="1337234" cy="1603766"/>
        </a:xfrm>
        <a:solidFill>
          <a:srgbClr val="8064A2">
            <a:alpha val="90000"/>
            <a:tint val="4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8064A2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sr-Cyrl-RS" b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Лоша пермеабилност ограничава апсорпцију</a:t>
          </a:r>
          <a:endParaRPr lang="en-US" b="1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40BA4127-1693-4A76-87EB-8B82A545D864}" type="parTrans" cxnId="{2FC5F23E-A8C7-40F1-ABAC-F622E9DBC33B}">
      <dgm:prSet/>
      <dgm:spPr/>
      <dgm:t>
        <a:bodyPr/>
        <a:lstStyle/>
        <a:p>
          <a:endParaRPr lang="en-US"/>
        </a:p>
      </dgm:t>
    </dgm:pt>
    <dgm:pt modelId="{B2A7960F-78F6-4AF0-A9D1-75AAD1B543F0}" type="sibTrans" cxnId="{2FC5F23E-A8C7-40F1-ABAC-F622E9DBC33B}">
      <dgm:prSet/>
      <dgm:spPr/>
      <dgm:t>
        <a:bodyPr/>
        <a:lstStyle/>
        <a:p>
          <a:endParaRPr lang="en-US"/>
        </a:p>
      </dgm:t>
    </dgm:pt>
    <dgm:pt modelId="{B56D3C60-A10D-4E30-9CD9-36D75D6C5DBF}">
      <dgm:prSet phldrT="[Text]"/>
      <dgm:spPr>
        <a:xfrm>
          <a:off x="4575566" y="856816"/>
          <a:ext cx="1337234" cy="1603766"/>
        </a:xfrm>
        <a:solidFill>
          <a:srgbClr val="8064A2">
            <a:alpha val="90000"/>
            <a:tint val="4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8064A2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r>
            <a:rPr lang="sr-Cyrl-RS" b="1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Лоша апсорпција</a:t>
          </a:r>
          <a:endParaRPr lang="en-US" b="1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7E38FE0B-4463-453A-88EC-D63FA83E2962}" type="parTrans" cxnId="{9C0A57F5-195C-4F01-9B1B-66BDE9D0685A}">
      <dgm:prSet/>
      <dgm:spPr/>
      <dgm:t>
        <a:bodyPr/>
        <a:lstStyle/>
        <a:p>
          <a:endParaRPr lang="en-US"/>
        </a:p>
      </dgm:t>
    </dgm:pt>
    <dgm:pt modelId="{7C8522F9-653C-44B1-B8F5-88C478350112}" type="sibTrans" cxnId="{9C0A57F5-195C-4F01-9B1B-66BDE9D0685A}">
      <dgm:prSet/>
      <dgm:spPr/>
      <dgm:t>
        <a:bodyPr/>
        <a:lstStyle/>
        <a:p>
          <a:endParaRPr lang="en-US"/>
        </a:p>
      </dgm:t>
    </dgm:pt>
    <dgm:pt modelId="{A76A33FA-4F73-4EF0-993E-FC5AECBDA504}" type="pres">
      <dgm:prSet presAssocID="{A7FEB2CF-66CA-434C-A0FC-585C30E0A20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A52F605-E1E2-4273-8815-63E75DB01EB4}" type="pres">
      <dgm:prSet presAssocID="{CC6F36E4-6B4C-4055-9563-713C906614F0}" presName="composite" presStyleCnt="0"/>
      <dgm:spPr/>
    </dgm:pt>
    <dgm:pt modelId="{9413D760-891E-49D3-A760-029CD39BC24F}" type="pres">
      <dgm:prSet presAssocID="{CC6F36E4-6B4C-4055-9563-713C906614F0}" presName="parTx" presStyleLbl="alignNode1" presStyleIdx="0" presStyleCnt="4">
        <dgm:presLayoutVars>
          <dgm:chMax val="0"/>
          <dgm:chPref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5BA90331-A725-42B7-ADD4-BFA37E493DD3}" type="pres">
      <dgm:prSet presAssocID="{CC6F36E4-6B4C-4055-9563-713C906614F0}" presName="desTx" presStyleLbl="alignAccFollowNode1" presStyleIdx="0" presStyleCnt="4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8ED2A6CC-9805-496B-9B78-3A9829C378EC}" type="pres">
      <dgm:prSet presAssocID="{F13CEAE1-9523-4E97-B7CA-BCFBBB1D872E}" presName="space" presStyleCnt="0"/>
      <dgm:spPr/>
    </dgm:pt>
    <dgm:pt modelId="{CF59FF89-5D2E-48F1-AEDA-25163D0A768B}" type="pres">
      <dgm:prSet presAssocID="{8AC99EBA-1FD6-4CCD-B723-92698A881DA1}" presName="composite" presStyleCnt="0"/>
      <dgm:spPr/>
    </dgm:pt>
    <dgm:pt modelId="{525E265C-CAD8-4E03-8D5F-B13C451A95B2}" type="pres">
      <dgm:prSet presAssocID="{8AC99EBA-1FD6-4CCD-B723-92698A881DA1}" presName="parTx" presStyleLbl="alignNode1" presStyleIdx="1" presStyleCnt="4">
        <dgm:presLayoutVars>
          <dgm:chMax val="0"/>
          <dgm:chPref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09931AD1-C446-4D04-8937-2B37EA81BA14}" type="pres">
      <dgm:prSet presAssocID="{8AC99EBA-1FD6-4CCD-B723-92698A881DA1}" presName="desTx" presStyleLbl="alignAccFollowNode1" presStyleIdx="1" presStyleCnt="4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7BD6EA20-2DCC-4477-8293-1E50B020B4BD}" type="pres">
      <dgm:prSet presAssocID="{27C38487-C835-4CCB-B2BA-851C2AE911EB}" presName="space" presStyleCnt="0"/>
      <dgm:spPr/>
    </dgm:pt>
    <dgm:pt modelId="{0767EDCA-1EA2-4214-8B1C-68B27E5B15A3}" type="pres">
      <dgm:prSet presAssocID="{D3EF9696-EBE7-4867-A9C7-E7C2EFFB1B17}" presName="composite" presStyleCnt="0"/>
      <dgm:spPr/>
    </dgm:pt>
    <dgm:pt modelId="{43CAEAFC-5923-4D41-BF4C-501DBD037932}" type="pres">
      <dgm:prSet presAssocID="{D3EF9696-EBE7-4867-A9C7-E7C2EFFB1B17}" presName="parTx" presStyleLbl="alignNode1" presStyleIdx="2" presStyleCnt="4">
        <dgm:presLayoutVars>
          <dgm:chMax val="0"/>
          <dgm:chPref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33F06280-D2ED-4B10-BE23-4DF5DAD0EA71}" type="pres">
      <dgm:prSet presAssocID="{D3EF9696-EBE7-4867-A9C7-E7C2EFFB1B17}" presName="desTx" presStyleLbl="alignAccFollowNode1" presStyleIdx="2" presStyleCnt="4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88C7E3D9-A6B8-467D-96DE-70FA9957542D}" type="pres">
      <dgm:prSet presAssocID="{75928E9C-177A-4A2C-8DCB-7B99FD295E40}" presName="space" presStyleCnt="0"/>
      <dgm:spPr/>
    </dgm:pt>
    <dgm:pt modelId="{AFC564AF-620B-4458-B062-C54A65DC0A1C}" type="pres">
      <dgm:prSet presAssocID="{1DDF7452-2A40-46C6-9D5B-D00D3B13E878}" presName="composite" presStyleCnt="0"/>
      <dgm:spPr/>
    </dgm:pt>
    <dgm:pt modelId="{C0E1B6BF-9D7E-4511-9DDA-5B30FC0B504A}" type="pres">
      <dgm:prSet presAssocID="{1DDF7452-2A40-46C6-9D5B-D00D3B13E878}" presName="parTx" presStyleLbl="alignNode1" presStyleIdx="3" presStyleCnt="4">
        <dgm:presLayoutVars>
          <dgm:chMax val="0"/>
          <dgm:chPref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AE68002F-3108-4939-A965-4E483841CA2B}" type="pres">
      <dgm:prSet presAssocID="{1DDF7452-2A40-46C6-9D5B-D00D3B13E878}" presName="desTx" presStyleLbl="alignAccFollowNode1" presStyleIdx="3" presStyleCnt="4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</dgm:ptLst>
  <dgm:cxnLst>
    <dgm:cxn modelId="{375CCE1E-E185-4A32-AAED-47FC2159354C}" srcId="{8AC99EBA-1FD6-4CCD-B723-92698A881DA1}" destId="{E48FB91D-CE49-478D-A518-E7DB94DA5450}" srcOrd="1" destOrd="0" parTransId="{5381F767-7BF2-443F-9E0F-359927BEDF37}" sibTransId="{9EA64B0D-08C7-4743-85D5-5B1055AB3EE5}"/>
    <dgm:cxn modelId="{9C0A57F5-195C-4F01-9B1B-66BDE9D0685A}" srcId="{1DDF7452-2A40-46C6-9D5B-D00D3B13E878}" destId="{B56D3C60-A10D-4E30-9CD9-36D75D6C5DBF}" srcOrd="2" destOrd="0" parTransId="{7E38FE0B-4463-453A-88EC-D63FA83E2962}" sibTransId="{7C8522F9-653C-44B1-B8F5-88C478350112}"/>
    <dgm:cxn modelId="{00489C70-4937-4A44-BC19-CEF1EC9407A5}" srcId="{A7FEB2CF-66CA-434C-A0FC-585C30E0A20C}" destId="{1DDF7452-2A40-46C6-9D5B-D00D3B13E878}" srcOrd="3" destOrd="0" parTransId="{A91A1740-8438-4721-961C-6585AE4F8832}" sibTransId="{AD14CB7F-CB27-46EF-83DE-B45486929BA6}"/>
    <dgm:cxn modelId="{845A811B-AA00-4818-8F76-55CF779CE4B3}" type="presOf" srcId="{D3EF9696-EBE7-4867-A9C7-E7C2EFFB1B17}" destId="{43CAEAFC-5923-4D41-BF4C-501DBD037932}" srcOrd="0" destOrd="0" presId="urn:microsoft.com/office/officeart/2005/8/layout/hList1"/>
    <dgm:cxn modelId="{1EF487B7-09AB-43AE-97B5-141012A0D6D0}" type="presOf" srcId="{EC1272E8-D03B-46B6-9D21-FEC486E3117D}" destId="{33F06280-D2ED-4B10-BE23-4DF5DAD0EA71}" srcOrd="0" destOrd="1" presId="urn:microsoft.com/office/officeart/2005/8/layout/hList1"/>
    <dgm:cxn modelId="{F02E132E-3A26-4CAB-A033-4510BD8EF63D}" type="presOf" srcId="{016BB45D-0ADC-4353-912A-AA3208184123}" destId="{AE68002F-3108-4939-A965-4E483841CA2B}" srcOrd="0" destOrd="0" presId="urn:microsoft.com/office/officeart/2005/8/layout/hList1"/>
    <dgm:cxn modelId="{2FC5F23E-A8C7-40F1-ABAC-F622E9DBC33B}" srcId="{D3EF9696-EBE7-4867-A9C7-E7C2EFFB1B17}" destId="{E58E188F-14C0-4B20-B32A-CE1D6E460E60}" srcOrd="2" destOrd="0" parTransId="{40BA4127-1693-4A76-87EB-8B82A545D864}" sibTransId="{B2A7960F-78F6-4AF0-A9D1-75AAD1B543F0}"/>
    <dgm:cxn modelId="{98E379DD-5530-404F-AD40-72CE86F79F0C}" type="presOf" srcId="{D7D4D6A4-E2C9-4C89-9C74-A1340AC8BBA8}" destId="{09931AD1-C446-4D04-8937-2B37EA81BA14}" srcOrd="0" destOrd="2" presId="urn:microsoft.com/office/officeart/2005/8/layout/hList1"/>
    <dgm:cxn modelId="{5929A391-63E0-4878-BE88-DF778336E027}" type="presOf" srcId="{CC6F36E4-6B4C-4055-9563-713C906614F0}" destId="{9413D760-891E-49D3-A760-029CD39BC24F}" srcOrd="0" destOrd="0" presId="urn:microsoft.com/office/officeart/2005/8/layout/hList1"/>
    <dgm:cxn modelId="{1B78F7B0-55C8-4D3E-B17B-11515C237E8D}" type="presOf" srcId="{9E5DCD66-2A5F-46F9-BC70-B65DA857B637}" destId="{09931AD1-C446-4D04-8937-2B37EA81BA14}" srcOrd="0" destOrd="0" presId="urn:microsoft.com/office/officeart/2005/8/layout/hList1"/>
    <dgm:cxn modelId="{F0222061-6216-4F7D-9635-F93C5C9F724B}" srcId="{A7FEB2CF-66CA-434C-A0FC-585C30E0A20C}" destId="{8AC99EBA-1FD6-4CCD-B723-92698A881DA1}" srcOrd="1" destOrd="0" parTransId="{509DD3B7-D906-44A9-AF4E-FEA10670888B}" sibTransId="{27C38487-C835-4CCB-B2BA-851C2AE911EB}"/>
    <dgm:cxn modelId="{9EB6539F-8D02-41CD-BE2A-905A227DB951}" type="presOf" srcId="{1DDF7452-2A40-46C6-9D5B-D00D3B13E878}" destId="{C0E1B6BF-9D7E-4511-9DDA-5B30FC0B504A}" srcOrd="0" destOrd="0" presId="urn:microsoft.com/office/officeart/2005/8/layout/hList1"/>
    <dgm:cxn modelId="{5FBEE1AA-DB6A-432A-8A59-F62818F5166B}" srcId="{CC6F36E4-6B4C-4055-9563-713C906614F0}" destId="{53C9A5B7-617A-454C-83F3-AF2B271E376C}" srcOrd="1" destOrd="0" parTransId="{C51CABE2-43D4-418E-8655-92321C74E4EE}" sibTransId="{811B859A-819E-4F21-BBC8-7B5380651830}"/>
    <dgm:cxn modelId="{AAE654CA-651A-485E-9918-221B18AF04EA}" type="presOf" srcId="{8B9460C1-786D-4A27-863C-2155201DEB18}" destId="{5BA90331-A725-42B7-ADD4-BFA37E493DD3}" srcOrd="0" destOrd="0" presId="urn:microsoft.com/office/officeart/2005/8/layout/hList1"/>
    <dgm:cxn modelId="{564CF023-35D4-4225-9677-30106EE21C17}" srcId="{D3EF9696-EBE7-4867-A9C7-E7C2EFFB1B17}" destId="{2DE01EED-092C-459A-A79E-C72623842B8A}" srcOrd="0" destOrd="0" parTransId="{8C924C3E-92F4-447E-9AB7-327A992399A9}" sibTransId="{766CE152-F733-4556-8656-B494498F16FE}"/>
    <dgm:cxn modelId="{85FE1E3A-7BFA-475D-9601-671D0D8D7749}" srcId="{CC6F36E4-6B4C-4055-9563-713C906614F0}" destId="{8B9460C1-786D-4A27-863C-2155201DEB18}" srcOrd="0" destOrd="0" parTransId="{B5BC2C87-3D2D-4501-B74C-190129132EE4}" sibTransId="{D91D4893-BB95-4DB3-AC79-A4E2D703A10A}"/>
    <dgm:cxn modelId="{DA4C5CF0-68B8-4CEE-A463-4784C57F0757}" type="presOf" srcId="{E58E188F-14C0-4B20-B32A-CE1D6E460E60}" destId="{33F06280-D2ED-4B10-BE23-4DF5DAD0EA71}" srcOrd="0" destOrd="2" presId="urn:microsoft.com/office/officeart/2005/8/layout/hList1"/>
    <dgm:cxn modelId="{00BDF54B-0873-4FE7-8B3E-D14053B7FDD1}" srcId="{CC6F36E4-6B4C-4055-9563-713C906614F0}" destId="{F1E0317D-74E0-4DC0-9F89-A9C7D84C788E}" srcOrd="2" destOrd="0" parTransId="{322DA12F-595A-4406-84C6-DB40350DC685}" sibTransId="{C0A6CDF0-F770-416E-952A-CA3FAED1032B}"/>
    <dgm:cxn modelId="{278B9BCB-4514-4EE9-8B1C-11CE83F69AFD}" type="presOf" srcId="{744DCA0E-3A4F-4E21-9723-1DAE28682812}" destId="{09931AD1-C446-4D04-8937-2B37EA81BA14}" srcOrd="0" destOrd="3" presId="urn:microsoft.com/office/officeart/2005/8/layout/hList1"/>
    <dgm:cxn modelId="{6807AB35-FB8D-491D-9928-876D5AB6E88E}" srcId="{8AC99EBA-1FD6-4CCD-B723-92698A881DA1}" destId="{9E5DCD66-2A5F-46F9-BC70-B65DA857B637}" srcOrd="0" destOrd="0" parTransId="{6D5BF293-FC9A-405F-9ABB-80BEC0FFD354}" sibTransId="{0C1EFA47-7145-4FCD-960E-317C61D2777E}"/>
    <dgm:cxn modelId="{831055AD-EC99-4E42-92E1-34B2D15A01BF}" type="presOf" srcId="{B56D3C60-A10D-4E30-9CD9-36D75D6C5DBF}" destId="{AE68002F-3108-4939-A965-4E483841CA2B}" srcOrd="0" destOrd="2" presId="urn:microsoft.com/office/officeart/2005/8/layout/hList1"/>
    <dgm:cxn modelId="{4D81B14D-2B92-4F2F-82BE-A8E01726EA01}" srcId="{8AC99EBA-1FD6-4CCD-B723-92698A881DA1}" destId="{744DCA0E-3A4F-4E21-9723-1DAE28682812}" srcOrd="3" destOrd="0" parTransId="{379E4A77-703F-405B-9516-916956DA5A11}" sibTransId="{9803AB76-8BD1-40AB-BDC0-DAAF2DD66B57}"/>
    <dgm:cxn modelId="{6DCD2D78-21EC-47DC-A362-52E4D2E9DF37}" type="presOf" srcId="{E48FB91D-CE49-478D-A518-E7DB94DA5450}" destId="{09931AD1-C446-4D04-8937-2B37EA81BA14}" srcOrd="0" destOrd="1" presId="urn:microsoft.com/office/officeart/2005/8/layout/hList1"/>
    <dgm:cxn modelId="{19E683E5-A65E-453C-B2E3-9085C2948D44}" srcId="{1DDF7452-2A40-46C6-9D5B-D00D3B13E878}" destId="{3EE91B2E-8F19-44B3-9E24-57A95D67AA0A}" srcOrd="1" destOrd="0" parTransId="{2B3EC676-E27C-4110-BAAF-6AB8FDC7A7FF}" sibTransId="{41354064-1961-4292-9864-8D9206243C50}"/>
    <dgm:cxn modelId="{87564122-B472-4295-A3F5-79D4CBBCF32A}" srcId="{A7FEB2CF-66CA-434C-A0FC-585C30E0A20C}" destId="{CC6F36E4-6B4C-4055-9563-713C906614F0}" srcOrd="0" destOrd="0" parTransId="{B7D2BBA5-E943-47D5-9DA2-C9C5A12790FE}" sibTransId="{F13CEAE1-9523-4E97-B7CA-BCFBBB1D872E}"/>
    <dgm:cxn modelId="{970B7288-9F6A-4E72-908F-AD040BF79689}" srcId="{8AC99EBA-1FD6-4CCD-B723-92698A881DA1}" destId="{D7D4D6A4-E2C9-4C89-9C74-A1340AC8BBA8}" srcOrd="2" destOrd="0" parTransId="{AD5AB347-E5A3-4A83-8403-BB3E49D58BD8}" sibTransId="{50D8E5F4-A648-488D-A644-23DB7B8FF6F1}"/>
    <dgm:cxn modelId="{D12B9D53-D1D1-4A05-B402-00116E5DD157}" srcId="{1DDF7452-2A40-46C6-9D5B-D00D3B13E878}" destId="{016BB45D-0ADC-4353-912A-AA3208184123}" srcOrd="0" destOrd="0" parTransId="{14CDBF20-3493-4987-900D-1B6FB4386DB0}" sibTransId="{3A2B8EC4-F788-4B19-AFFD-C1F0CA6EE2E4}"/>
    <dgm:cxn modelId="{E5294C8E-AA7E-48DE-9BF1-E879F958B1A8}" srcId="{D3EF9696-EBE7-4867-A9C7-E7C2EFFB1B17}" destId="{EC1272E8-D03B-46B6-9D21-FEC486E3117D}" srcOrd="1" destOrd="0" parTransId="{7347E26D-0CC9-4AD4-BB22-560F865C85C3}" sibTransId="{4C7AB374-3D65-496D-A298-E19BAB7391D6}"/>
    <dgm:cxn modelId="{0E204441-00BB-4288-A508-DCD4B5DC7683}" type="presOf" srcId="{A7FEB2CF-66CA-434C-A0FC-585C30E0A20C}" destId="{A76A33FA-4F73-4EF0-993E-FC5AECBDA504}" srcOrd="0" destOrd="0" presId="urn:microsoft.com/office/officeart/2005/8/layout/hList1"/>
    <dgm:cxn modelId="{E8AFBFA6-8EB0-4656-AB2E-39973B77D94D}" type="presOf" srcId="{3EE91B2E-8F19-44B3-9E24-57A95D67AA0A}" destId="{AE68002F-3108-4939-A965-4E483841CA2B}" srcOrd="0" destOrd="1" presId="urn:microsoft.com/office/officeart/2005/8/layout/hList1"/>
    <dgm:cxn modelId="{60B4F40A-7157-4CF4-89F9-8B93E16819BB}" type="presOf" srcId="{F1E0317D-74E0-4DC0-9F89-A9C7D84C788E}" destId="{5BA90331-A725-42B7-ADD4-BFA37E493DD3}" srcOrd="0" destOrd="2" presId="urn:microsoft.com/office/officeart/2005/8/layout/hList1"/>
    <dgm:cxn modelId="{90D46BB7-B42D-4B55-8A6D-639E1CA84087}" type="presOf" srcId="{2DE01EED-092C-459A-A79E-C72623842B8A}" destId="{33F06280-D2ED-4B10-BE23-4DF5DAD0EA71}" srcOrd="0" destOrd="0" presId="urn:microsoft.com/office/officeart/2005/8/layout/hList1"/>
    <dgm:cxn modelId="{A714D2B4-525B-4BD4-9E20-8A80569B61C4}" srcId="{A7FEB2CF-66CA-434C-A0FC-585C30E0A20C}" destId="{D3EF9696-EBE7-4867-A9C7-E7C2EFFB1B17}" srcOrd="2" destOrd="0" parTransId="{1A4D0239-E9C1-48CF-8F53-DE67DCE1913F}" sibTransId="{75928E9C-177A-4A2C-8DCB-7B99FD295E40}"/>
    <dgm:cxn modelId="{F98BBD58-21C3-414B-B04A-D5C82355EB93}" type="presOf" srcId="{8AC99EBA-1FD6-4CCD-B723-92698A881DA1}" destId="{525E265C-CAD8-4E03-8D5F-B13C451A95B2}" srcOrd="0" destOrd="0" presId="urn:microsoft.com/office/officeart/2005/8/layout/hList1"/>
    <dgm:cxn modelId="{32EAF6E8-2EDC-4637-BCA7-DF27954AC792}" type="presOf" srcId="{53C9A5B7-617A-454C-83F3-AF2B271E376C}" destId="{5BA90331-A725-42B7-ADD4-BFA37E493DD3}" srcOrd="0" destOrd="1" presId="urn:microsoft.com/office/officeart/2005/8/layout/hList1"/>
    <dgm:cxn modelId="{43796AF3-CEC9-42D9-B7FA-A80590FECB88}" type="presParOf" srcId="{A76A33FA-4F73-4EF0-993E-FC5AECBDA504}" destId="{6A52F605-E1E2-4273-8815-63E75DB01EB4}" srcOrd="0" destOrd="0" presId="urn:microsoft.com/office/officeart/2005/8/layout/hList1"/>
    <dgm:cxn modelId="{52885E15-B9EF-4482-89DC-1E7071F94DF2}" type="presParOf" srcId="{6A52F605-E1E2-4273-8815-63E75DB01EB4}" destId="{9413D760-891E-49D3-A760-029CD39BC24F}" srcOrd="0" destOrd="0" presId="urn:microsoft.com/office/officeart/2005/8/layout/hList1"/>
    <dgm:cxn modelId="{80B415D6-E5AD-4520-BFDB-2DB0CB79AA51}" type="presParOf" srcId="{6A52F605-E1E2-4273-8815-63E75DB01EB4}" destId="{5BA90331-A725-42B7-ADD4-BFA37E493DD3}" srcOrd="1" destOrd="0" presId="urn:microsoft.com/office/officeart/2005/8/layout/hList1"/>
    <dgm:cxn modelId="{17CF31CD-3C19-4853-8840-41AA4BE0BCD9}" type="presParOf" srcId="{A76A33FA-4F73-4EF0-993E-FC5AECBDA504}" destId="{8ED2A6CC-9805-496B-9B78-3A9829C378EC}" srcOrd="1" destOrd="0" presId="urn:microsoft.com/office/officeart/2005/8/layout/hList1"/>
    <dgm:cxn modelId="{2694F3B0-4D79-49F4-A50A-C56DB94CF844}" type="presParOf" srcId="{A76A33FA-4F73-4EF0-993E-FC5AECBDA504}" destId="{CF59FF89-5D2E-48F1-AEDA-25163D0A768B}" srcOrd="2" destOrd="0" presId="urn:microsoft.com/office/officeart/2005/8/layout/hList1"/>
    <dgm:cxn modelId="{7FF6008C-1497-4771-9F28-877754DD4135}" type="presParOf" srcId="{CF59FF89-5D2E-48F1-AEDA-25163D0A768B}" destId="{525E265C-CAD8-4E03-8D5F-B13C451A95B2}" srcOrd="0" destOrd="0" presId="urn:microsoft.com/office/officeart/2005/8/layout/hList1"/>
    <dgm:cxn modelId="{F044AD26-CF17-4F98-8D38-734341CA065E}" type="presParOf" srcId="{CF59FF89-5D2E-48F1-AEDA-25163D0A768B}" destId="{09931AD1-C446-4D04-8937-2B37EA81BA14}" srcOrd="1" destOrd="0" presId="urn:microsoft.com/office/officeart/2005/8/layout/hList1"/>
    <dgm:cxn modelId="{1829A10E-88B6-4CFC-9051-DC8790D489DA}" type="presParOf" srcId="{A76A33FA-4F73-4EF0-993E-FC5AECBDA504}" destId="{7BD6EA20-2DCC-4477-8293-1E50B020B4BD}" srcOrd="3" destOrd="0" presId="urn:microsoft.com/office/officeart/2005/8/layout/hList1"/>
    <dgm:cxn modelId="{56446278-B690-4D0C-8F98-84ED8EA46A8C}" type="presParOf" srcId="{A76A33FA-4F73-4EF0-993E-FC5AECBDA504}" destId="{0767EDCA-1EA2-4214-8B1C-68B27E5B15A3}" srcOrd="4" destOrd="0" presId="urn:microsoft.com/office/officeart/2005/8/layout/hList1"/>
    <dgm:cxn modelId="{C9398592-4E69-47A2-B466-9F143531E0D8}" type="presParOf" srcId="{0767EDCA-1EA2-4214-8B1C-68B27E5B15A3}" destId="{43CAEAFC-5923-4D41-BF4C-501DBD037932}" srcOrd="0" destOrd="0" presId="urn:microsoft.com/office/officeart/2005/8/layout/hList1"/>
    <dgm:cxn modelId="{CF2E92EC-6E42-493E-B340-08ABB63EBDEF}" type="presParOf" srcId="{0767EDCA-1EA2-4214-8B1C-68B27E5B15A3}" destId="{33F06280-D2ED-4B10-BE23-4DF5DAD0EA71}" srcOrd="1" destOrd="0" presId="urn:microsoft.com/office/officeart/2005/8/layout/hList1"/>
    <dgm:cxn modelId="{B284842B-185F-4F94-B5BB-76F51A1DB208}" type="presParOf" srcId="{A76A33FA-4F73-4EF0-993E-FC5AECBDA504}" destId="{88C7E3D9-A6B8-467D-96DE-70FA9957542D}" srcOrd="5" destOrd="0" presId="urn:microsoft.com/office/officeart/2005/8/layout/hList1"/>
    <dgm:cxn modelId="{E0A04741-99F6-4D8F-834B-A097E2C43FF8}" type="presParOf" srcId="{A76A33FA-4F73-4EF0-993E-FC5AECBDA504}" destId="{AFC564AF-620B-4458-B062-C54A65DC0A1C}" srcOrd="6" destOrd="0" presId="urn:microsoft.com/office/officeart/2005/8/layout/hList1"/>
    <dgm:cxn modelId="{DD12911B-2AE6-49FE-A751-8AFF1BF4BC00}" type="presParOf" srcId="{AFC564AF-620B-4458-B062-C54A65DC0A1C}" destId="{C0E1B6BF-9D7E-4511-9DDA-5B30FC0B504A}" srcOrd="0" destOrd="0" presId="urn:microsoft.com/office/officeart/2005/8/layout/hList1"/>
    <dgm:cxn modelId="{2200D036-97A6-4E2C-8A9C-AADA6279E35E}" type="presParOf" srcId="{AFC564AF-620B-4458-B062-C54A65DC0A1C}" destId="{AE68002F-3108-4939-A965-4E483841CA2B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C171C5-A713-456C-832C-51481970EDCD}">
      <dsp:nvSpPr>
        <dsp:cNvPr id="0" name=""/>
        <dsp:cNvSpPr/>
      </dsp:nvSpPr>
      <dsp:spPr>
        <a:xfrm>
          <a:off x="0" y="-118897"/>
          <a:ext cx="5186082" cy="8772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600" kern="1200" dirty="0"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rPr>
            <a:t>Дизајн и скрининг једињења (5000-10 000 једињења)</a:t>
          </a:r>
          <a:endParaRPr lang="en-US" sz="1600" kern="1200" dirty="0">
            <a:latin typeface="Cambria" panose="02040503050406030204" pitchFamily="18" charset="0"/>
            <a:ea typeface="Cambria" panose="02040503050406030204" pitchFamily="18" charset="0"/>
            <a:cs typeface="Arial" panose="020B0604020202020204" pitchFamily="34" charset="0"/>
          </a:endParaRPr>
        </a:p>
      </dsp:txBody>
      <dsp:txXfrm>
        <a:off x="25695" y="-93202"/>
        <a:ext cx="4136791" cy="825885"/>
      </dsp:txXfrm>
    </dsp:sp>
    <dsp:sp modelId="{00955D0E-1F86-4A52-9364-29006F5B0A2B}">
      <dsp:nvSpPr>
        <dsp:cNvPr id="0" name=""/>
        <dsp:cNvSpPr/>
      </dsp:nvSpPr>
      <dsp:spPr>
        <a:xfrm>
          <a:off x="387272" y="880222"/>
          <a:ext cx="5186082" cy="8772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700" kern="1200" dirty="0"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rPr>
            <a:t>Претклиничка испитивања </a:t>
          </a: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700" kern="1200" dirty="0"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rPr>
            <a:t>(250 једињења)</a:t>
          </a:r>
          <a:endParaRPr lang="en-US" sz="1700" kern="1200" dirty="0">
            <a:latin typeface="Cambria" panose="02040503050406030204" pitchFamily="18" charset="0"/>
            <a:ea typeface="Cambria" panose="02040503050406030204" pitchFamily="18" charset="0"/>
            <a:cs typeface="Arial" panose="020B0604020202020204" pitchFamily="34" charset="0"/>
          </a:endParaRPr>
        </a:p>
      </dsp:txBody>
      <dsp:txXfrm>
        <a:off x="412967" y="905917"/>
        <a:ext cx="4177191" cy="825885"/>
      </dsp:txXfrm>
    </dsp:sp>
    <dsp:sp modelId="{8F2766DE-1647-4799-8716-8FA8F2FB395B}">
      <dsp:nvSpPr>
        <dsp:cNvPr id="0" name=""/>
        <dsp:cNvSpPr/>
      </dsp:nvSpPr>
      <dsp:spPr>
        <a:xfrm>
          <a:off x="774544" y="1879341"/>
          <a:ext cx="5186082" cy="8772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sr-Cyrl-RS" sz="1700" kern="1200" dirty="0">
            <a:latin typeface="Cambria" panose="02040503050406030204" pitchFamily="18" charset="0"/>
            <a:ea typeface="Cambria" panose="02040503050406030204" pitchFamily="18" charset="0"/>
            <a:cs typeface="Arial" panose="020B0604020202020204" pitchFamily="34" charset="0"/>
          </a:endParaRP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700" kern="1200" dirty="0"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rPr>
            <a:t>Клиничка испитивања- фазе 1, 2 и 3 </a:t>
          </a: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700" kern="1200" dirty="0"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rPr>
            <a:t>(5-10 једињења)</a:t>
          </a: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700" kern="1200" dirty="0">
              <a:latin typeface="Arial" panose="020B0604020202020204" pitchFamily="34" charset="0"/>
              <a:cs typeface="Arial" panose="020B0604020202020204" pitchFamily="34" charset="0"/>
            </a:rPr>
            <a:t>                     </a:t>
          </a:r>
          <a:endParaRPr lang="en-US" sz="17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800239" y="1905036"/>
        <a:ext cx="4177191" cy="825885"/>
      </dsp:txXfrm>
    </dsp:sp>
    <dsp:sp modelId="{CC79BEFE-8A32-4498-A7F0-5812E6AD4A35}">
      <dsp:nvSpPr>
        <dsp:cNvPr id="0" name=""/>
        <dsp:cNvSpPr/>
      </dsp:nvSpPr>
      <dsp:spPr>
        <a:xfrm>
          <a:off x="1161817" y="2878460"/>
          <a:ext cx="5186082" cy="87727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800" kern="1200" dirty="0"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rPr>
            <a:t>Регулаторна контрола</a:t>
          </a:r>
          <a:endParaRPr lang="en-US" sz="1800" kern="1200" dirty="0">
            <a:latin typeface="Cambria" panose="02040503050406030204" pitchFamily="18" charset="0"/>
            <a:ea typeface="Cambria" panose="02040503050406030204" pitchFamily="18" charset="0"/>
            <a:cs typeface="Arial" panose="020B0604020202020204" pitchFamily="34" charset="0"/>
          </a:endParaRPr>
        </a:p>
      </dsp:txBody>
      <dsp:txXfrm>
        <a:off x="1187512" y="2904155"/>
        <a:ext cx="4177191" cy="825885"/>
      </dsp:txXfrm>
    </dsp:sp>
    <dsp:sp modelId="{51C08663-611A-4E8C-91BE-94EC0FC4E864}">
      <dsp:nvSpPr>
        <dsp:cNvPr id="0" name=""/>
        <dsp:cNvSpPr/>
      </dsp:nvSpPr>
      <dsp:spPr>
        <a:xfrm>
          <a:off x="1549089" y="3639785"/>
          <a:ext cx="5186082" cy="13528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400" kern="1200" dirty="0">
              <a:latin typeface="Cambria" panose="02040503050406030204" pitchFamily="18" charset="0"/>
              <a:ea typeface="Cambria" panose="02040503050406030204" pitchFamily="18" charset="0"/>
            </a:rPr>
            <a:t>               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800" kern="1200" dirty="0"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rPr>
            <a:t>                  </a:t>
          </a:r>
          <a:r>
            <a:rPr lang="sr-Cyrl-RS" sz="2200" kern="12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rPr>
            <a:t>ЛЕК НА ТРЖИШТУ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800" kern="1200" dirty="0"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rPr>
            <a:t>(четврта фаза клиничког испитивања)</a:t>
          </a:r>
          <a:endParaRPr lang="en-US" sz="1800" kern="1200" dirty="0">
            <a:latin typeface="Cambria" panose="02040503050406030204" pitchFamily="18" charset="0"/>
            <a:ea typeface="Cambria" panose="02040503050406030204" pitchFamily="18" charset="0"/>
            <a:cs typeface="Arial" panose="020B0604020202020204" pitchFamily="34" charset="0"/>
          </a:endParaRPr>
        </a:p>
      </dsp:txBody>
      <dsp:txXfrm>
        <a:off x="1588713" y="3679409"/>
        <a:ext cx="4149333" cy="1273615"/>
      </dsp:txXfrm>
    </dsp:sp>
    <dsp:sp modelId="{BCB86DDE-639B-40E7-9417-18D0D54C2E5E}">
      <dsp:nvSpPr>
        <dsp:cNvPr id="0" name=""/>
        <dsp:cNvSpPr/>
      </dsp:nvSpPr>
      <dsp:spPr>
        <a:xfrm>
          <a:off x="4615853" y="522001"/>
          <a:ext cx="570228" cy="57022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kern="1200"/>
        </a:p>
      </dsp:txBody>
      <dsp:txXfrm>
        <a:off x="4744154" y="522001"/>
        <a:ext cx="313626" cy="429097"/>
      </dsp:txXfrm>
    </dsp:sp>
    <dsp:sp modelId="{D7203981-C3E8-4527-8E4C-8C8F01637C0E}">
      <dsp:nvSpPr>
        <dsp:cNvPr id="0" name=""/>
        <dsp:cNvSpPr/>
      </dsp:nvSpPr>
      <dsp:spPr>
        <a:xfrm>
          <a:off x="5003125" y="1521120"/>
          <a:ext cx="570228" cy="57022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kern="1200"/>
        </a:p>
      </dsp:txBody>
      <dsp:txXfrm>
        <a:off x="5131426" y="1521120"/>
        <a:ext cx="313626" cy="429097"/>
      </dsp:txXfrm>
    </dsp:sp>
    <dsp:sp modelId="{6F693D0A-D2A5-4803-8E92-05D1329CD044}">
      <dsp:nvSpPr>
        <dsp:cNvPr id="0" name=""/>
        <dsp:cNvSpPr/>
      </dsp:nvSpPr>
      <dsp:spPr>
        <a:xfrm>
          <a:off x="5390398" y="2505618"/>
          <a:ext cx="570228" cy="57022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kern="1200"/>
        </a:p>
      </dsp:txBody>
      <dsp:txXfrm>
        <a:off x="5518699" y="2505618"/>
        <a:ext cx="313626" cy="429097"/>
      </dsp:txXfrm>
    </dsp:sp>
    <dsp:sp modelId="{2AD090B9-1044-410B-85D4-A739E99D8823}">
      <dsp:nvSpPr>
        <dsp:cNvPr id="0" name=""/>
        <dsp:cNvSpPr/>
      </dsp:nvSpPr>
      <dsp:spPr>
        <a:xfrm>
          <a:off x="5777670" y="3514484"/>
          <a:ext cx="570228" cy="57022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500" kern="1200"/>
        </a:p>
      </dsp:txBody>
      <dsp:txXfrm>
        <a:off x="5905971" y="3514484"/>
        <a:ext cx="313626" cy="42909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13D760-891E-49D3-A760-029CD39BC24F}">
      <dsp:nvSpPr>
        <dsp:cNvPr id="0" name=""/>
        <dsp:cNvSpPr/>
      </dsp:nvSpPr>
      <dsp:spPr>
        <a:xfrm>
          <a:off x="3104" y="1070305"/>
          <a:ext cx="1866967" cy="489600"/>
        </a:xfrm>
        <a:prstGeom prst="rect">
          <a:avLst/>
        </a:prstGeom>
        <a:solidFill>
          <a:srgbClr val="8064A2">
            <a:alpha val="9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8064A2">
              <a:alpha val="9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700" b="1" kern="120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класа </a:t>
          </a:r>
          <a:r>
            <a:rPr lang="en-US" sz="1700" b="1" kern="120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I</a:t>
          </a:r>
        </a:p>
      </dsp:txBody>
      <dsp:txXfrm>
        <a:off x="3104" y="1070305"/>
        <a:ext cx="1866967" cy="489600"/>
      </dsp:txXfrm>
    </dsp:sp>
    <dsp:sp modelId="{5BA90331-A725-42B7-ADD4-BFA37E493DD3}">
      <dsp:nvSpPr>
        <dsp:cNvPr id="0" name=""/>
        <dsp:cNvSpPr/>
      </dsp:nvSpPr>
      <dsp:spPr>
        <a:xfrm>
          <a:off x="3104" y="1559905"/>
          <a:ext cx="1866967" cy="2272002"/>
        </a:xfrm>
        <a:prstGeom prst="rect">
          <a:avLst/>
        </a:prstGeom>
        <a:solidFill>
          <a:srgbClr val="8064A2">
            <a:alpha val="90000"/>
            <a:tint val="4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8064A2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RS" sz="17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Висока растворљивост</a:t>
          </a:r>
          <a:endParaRPr lang="en-US" sz="170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RS" sz="17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Висока пермеабилност</a:t>
          </a:r>
          <a:endParaRPr lang="en-US" sz="170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RS" sz="1700" b="1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Добра апсорпција</a:t>
          </a:r>
          <a:endParaRPr lang="en-US" sz="1700" b="1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3104" y="1559905"/>
        <a:ext cx="1866967" cy="2272002"/>
      </dsp:txXfrm>
    </dsp:sp>
    <dsp:sp modelId="{525E265C-CAD8-4E03-8D5F-B13C451A95B2}">
      <dsp:nvSpPr>
        <dsp:cNvPr id="0" name=""/>
        <dsp:cNvSpPr/>
      </dsp:nvSpPr>
      <dsp:spPr>
        <a:xfrm>
          <a:off x="2131447" y="1070305"/>
          <a:ext cx="1866967" cy="489600"/>
        </a:xfrm>
        <a:prstGeom prst="rect">
          <a:avLst/>
        </a:prstGeom>
        <a:solidFill>
          <a:srgbClr val="8064A2">
            <a:alpha val="90000"/>
            <a:hueOff val="0"/>
            <a:satOff val="0"/>
            <a:lumOff val="0"/>
            <a:alphaOff val="-13333"/>
          </a:srgbClr>
        </a:solidFill>
        <a:ln w="25400" cap="flat" cmpd="sng" algn="ctr">
          <a:solidFill>
            <a:srgbClr val="8064A2">
              <a:alpha val="90000"/>
              <a:hueOff val="0"/>
              <a:satOff val="0"/>
              <a:lumOff val="0"/>
              <a:alphaOff val="-13333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700" kern="120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класа </a:t>
          </a:r>
          <a:r>
            <a:rPr lang="en-US" sz="1700" kern="120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II</a:t>
          </a:r>
        </a:p>
      </dsp:txBody>
      <dsp:txXfrm>
        <a:off x="2131447" y="1070305"/>
        <a:ext cx="1866967" cy="489600"/>
      </dsp:txXfrm>
    </dsp:sp>
    <dsp:sp modelId="{09931AD1-C446-4D04-8937-2B37EA81BA14}">
      <dsp:nvSpPr>
        <dsp:cNvPr id="0" name=""/>
        <dsp:cNvSpPr/>
      </dsp:nvSpPr>
      <dsp:spPr>
        <a:xfrm>
          <a:off x="2131447" y="1559905"/>
          <a:ext cx="1866967" cy="2272002"/>
        </a:xfrm>
        <a:prstGeom prst="rect">
          <a:avLst/>
        </a:prstGeom>
        <a:solidFill>
          <a:srgbClr val="8064A2">
            <a:alpha val="90000"/>
            <a:tint val="4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8064A2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RS" sz="17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Ниска растворљивост</a:t>
          </a:r>
          <a:endParaRPr lang="en-US" sz="170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RS" sz="17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Висока пермеабилност</a:t>
          </a:r>
          <a:endParaRPr lang="en-US" sz="170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RS" sz="1700" b="1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Растворљивост ограничава апсорпцију</a:t>
          </a:r>
          <a:endParaRPr lang="en-US" sz="1700" b="1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70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2131447" y="1559905"/>
        <a:ext cx="1866967" cy="2272002"/>
      </dsp:txXfrm>
    </dsp:sp>
    <dsp:sp modelId="{43CAEAFC-5923-4D41-BF4C-501DBD037932}">
      <dsp:nvSpPr>
        <dsp:cNvPr id="0" name=""/>
        <dsp:cNvSpPr/>
      </dsp:nvSpPr>
      <dsp:spPr>
        <a:xfrm>
          <a:off x="4259789" y="1070305"/>
          <a:ext cx="1866967" cy="489600"/>
        </a:xfrm>
        <a:prstGeom prst="rect">
          <a:avLst/>
        </a:prstGeom>
        <a:solidFill>
          <a:srgbClr val="8064A2">
            <a:alpha val="90000"/>
            <a:hueOff val="0"/>
            <a:satOff val="0"/>
            <a:lumOff val="0"/>
            <a:alphaOff val="-26667"/>
          </a:srgbClr>
        </a:solidFill>
        <a:ln w="25400" cap="flat" cmpd="sng" algn="ctr">
          <a:solidFill>
            <a:srgbClr val="8064A2">
              <a:alpha val="90000"/>
              <a:hueOff val="0"/>
              <a:satOff val="0"/>
              <a:lumOff val="0"/>
              <a:alphaOff val="-26667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700" kern="120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класа </a:t>
          </a:r>
          <a:r>
            <a:rPr lang="en-US" sz="1700" kern="120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III</a:t>
          </a:r>
        </a:p>
      </dsp:txBody>
      <dsp:txXfrm>
        <a:off x="4259789" y="1070305"/>
        <a:ext cx="1866967" cy="489600"/>
      </dsp:txXfrm>
    </dsp:sp>
    <dsp:sp modelId="{33F06280-D2ED-4B10-BE23-4DF5DAD0EA71}">
      <dsp:nvSpPr>
        <dsp:cNvPr id="0" name=""/>
        <dsp:cNvSpPr/>
      </dsp:nvSpPr>
      <dsp:spPr>
        <a:xfrm>
          <a:off x="4259789" y="1559905"/>
          <a:ext cx="1866967" cy="2272002"/>
        </a:xfrm>
        <a:prstGeom prst="rect">
          <a:avLst/>
        </a:prstGeom>
        <a:solidFill>
          <a:srgbClr val="8064A2">
            <a:alpha val="90000"/>
            <a:tint val="4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8064A2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RS" sz="17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Висока растворљивост</a:t>
          </a:r>
          <a:endParaRPr lang="en-US" sz="170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RS" sz="17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Ниска пермеабилност</a:t>
          </a:r>
          <a:endParaRPr lang="en-US" sz="170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RS" sz="1700" b="1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Лоша пермеабилност ограничава апсорпцију</a:t>
          </a:r>
          <a:endParaRPr lang="en-US" sz="1700" b="1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4259789" y="1559905"/>
        <a:ext cx="1866967" cy="2272002"/>
      </dsp:txXfrm>
    </dsp:sp>
    <dsp:sp modelId="{C0E1B6BF-9D7E-4511-9DDA-5B30FC0B504A}">
      <dsp:nvSpPr>
        <dsp:cNvPr id="0" name=""/>
        <dsp:cNvSpPr/>
      </dsp:nvSpPr>
      <dsp:spPr>
        <a:xfrm>
          <a:off x="6388132" y="1070305"/>
          <a:ext cx="1866967" cy="489600"/>
        </a:xfrm>
        <a:prstGeom prst="rect">
          <a:avLst/>
        </a:prstGeom>
        <a:solidFill>
          <a:srgbClr val="8064A2">
            <a:alpha val="90000"/>
            <a:hueOff val="0"/>
            <a:satOff val="0"/>
            <a:lumOff val="0"/>
            <a:alphaOff val="-40000"/>
          </a:srgbClr>
        </a:solidFill>
        <a:ln w="25400" cap="flat" cmpd="sng" algn="ctr">
          <a:solidFill>
            <a:srgbClr val="8064A2">
              <a:alpha val="90000"/>
              <a:hueOff val="0"/>
              <a:satOff val="0"/>
              <a:lumOff val="0"/>
              <a:alphaOff val="-4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r-Cyrl-RS" sz="1700" kern="120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класа </a:t>
          </a:r>
          <a:r>
            <a:rPr lang="en-US" sz="1700" kern="1200">
              <a:solidFill>
                <a:sysClr val="window" lastClr="FFFFFF"/>
              </a:solidFill>
              <a:latin typeface="Calibri"/>
              <a:ea typeface="+mn-ea"/>
              <a:cs typeface="+mn-cs"/>
            </a:rPr>
            <a:t>IV</a:t>
          </a:r>
        </a:p>
      </dsp:txBody>
      <dsp:txXfrm>
        <a:off x="6388132" y="1070305"/>
        <a:ext cx="1866967" cy="489600"/>
      </dsp:txXfrm>
    </dsp:sp>
    <dsp:sp modelId="{AE68002F-3108-4939-A965-4E483841CA2B}">
      <dsp:nvSpPr>
        <dsp:cNvPr id="0" name=""/>
        <dsp:cNvSpPr/>
      </dsp:nvSpPr>
      <dsp:spPr>
        <a:xfrm>
          <a:off x="6388132" y="1559905"/>
          <a:ext cx="1866967" cy="2272002"/>
        </a:xfrm>
        <a:prstGeom prst="rect">
          <a:avLst/>
        </a:prstGeom>
        <a:solidFill>
          <a:srgbClr val="8064A2">
            <a:alpha val="90000"/>
            <a:tint val="40000"/>
            <a:hueOff val="0"/>
            <a:satOff val="0"/>
            <a:lumOff val="0"/>
            <a:alphaOff val="0"/>
          </a:srgbClr>
        </a:solidFill>
        <a:ln w="25400" cap="flat" cmpd="sng" algn="ctr">
          <a:solidFill>
            <a:srgbClr val="8064A2">
              <a:alpha val="90000"/>
              <a:tint val="40000"/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RS" sz="17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Ниска растворљивост</a:t>
          </a:r>
          <a:endParaRPr lang="en-US" sz="170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RS" sz="17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Ниска пермеабилност</a:t>
          </a:r>
          <a:endParaRPr lang="en-US" sz="1700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sr-Cyrl-RS" sz="1700" b="1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Лоша апсорпција</a:t>
          </a:r>
          <a:endParaRPr lang="en-US" sz="1700" b="1" kern="120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6388132" y="1559905"/>
        <a:ext cx="1866967" cy="22720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33DD60B3-737F-490B-8D9F-D3A21FBB6D7A}" type="datetimeFigureOut">
              <a:rPr lang="en-US"/>
              <a:pPr>
                <a:defRPr/>
              </a:pPr>
              <a:t>9/1/2022</a:t>
            </a:fld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706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6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1498BEC4-BF74-4601-8570-4251E72DC8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9285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5777" algn="l" defTabSz="91431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33" algn="l" defTabSz="91431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89" algn="l" defTabSz="91431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44" algn="l" defTabSz="914311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к</a:t>
            </a:r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6F400C-A312-4106-B98E-E481A2668C5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230718-F08E-46B6-A757-570E5DE4E948}" type="datetimeFigureOut">
              <a:rPr lang="en-US" smtClean="0"/>
              <a:pPr>
                <a:defRPr/>
              </a:pPr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5A5090-A738-43B1-8D56-D5BA42F9423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82233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923381-AB20-4978-BFC0-4A775B927E60}" type="datetimeFigureOut">
              <a:rPr lang="en-US" smtClean="0"/>
              <a:pPr>
                <a:defRPr/>
              </a:pPr>
              <a:t>9/1/2022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99115F-3146-4EC4-B7C3-9AAA59E093B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577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923381-AB20-4978-BFC0-4A775B927E60}" type="datetimeFigureOut">
              <a:rPr lang="en-US" smtClean="0"/>
              <a:pPr>
                <a:defRPr/>
              </a:pPr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99115F-3146-4EC4-B7C3-9AAA59E093B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1659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923381-AB20-4978-BFC0-4A775B927E60}" type="datetimeFigureOut">
              <a:rPr lang="en-US" smtClean="0"/>
              <a:pPr>
                <a:defRPr/>
              </a:pPr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99115F-3146-4EC4-B7C3-9AAA59E093B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377197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923381-AB20-4978-BFC0-4A775B927E60}" type="datetimeFigureOut">
              <a:rPr lang="en-US" smtClean="0"/>
              <a:pPr>
                <a:defRPr/>
              </a:pPr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99115F-3146-4EC4-B7C3-9AAA59E093B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9448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923381-AB20-4978-BFC0-4A775B927E60}" type="datetimeFigureOut">
              <a:rPr lang="en-US" smtClean="0"/>
              <a:pPr>
                <a:defRPr/>
              </a:pPr>
              <a:t>9/1/2022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99115F-3146-4EC4-B7C3-9AAA59E093B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5553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923381-AB20-4978-BFC0-4A775B927E60}" type="datetimeFigureOut">
              <a:rPr lang="en-US" smtClean="0"/>
              <a:pPr>
                <a:defRPr/>
              </a:pPr>
              <a:t>9/1/2022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99115F-3146-4EC4-B7C3-9AAA59E093B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6166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D2F216-7BE1-4FF0-97AD-B02C08A50E7C}" type="datetimeFigureOut">
              <a:rPr lang="en-US" smtClean="0"/>
              <a:pPr>
                <a:defRPr/>
              </a:pPr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FB567F-3D74-4E43-9C5A-48A4EF3A5A5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2215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5E63E28-5F5C-4DEF-A384-B77CA85775AF}" type="datetimeFigureOut">
              <a:rPr lang="en-US" smtClean="0"/>
              <a:pPr>
                <a:defRPr/>
              </a:pPr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46B38A-9422-4F65-B72D-75670953732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58376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0DB39E-1C7E-41D6-88F4-551DFE19BAD7}" type="datetimeFigureOut">
              <a:rPr lang="en-US" smtClean="0"/>
              <a:pPr>
                <a:defRPr/>
              </a:pPr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9CED3E-0898-4BDF-BB44-D5A2696CE61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542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A238B6-67A8-4333-A4CD-A41F8B2A504C}" type="datetimeFigureOut">
              <a:rPr lang="en-US" smtClean="0"/>
              <a:pPr>
                <a:defRPr/>
              </a:pPr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CCC5C7-A39A-49EF-925A-2EBD377539C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916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F9E6DCE-6239-4F68-88CB-C2E39D711E01}" type="datetimeFigureOut">
              <a:rPr lang="en-US" smtClean="0"/>
              <a:pPr>
                <a:defRPr/>
              </a:pPr>
              <a:t>9/1/2022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AB6C3C-53BB-41F8-87B8-CF0DE3E5A0C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39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4569B7-3A9D-4327-84FB-4CE68AF89791}" type="datetimeFigureOut">
              <a:rPr lang="en-US" smtClean="0"/>
              <a:pPr>
                <a:defRPr/>
              </a:pPr>
              <a:t>9/1/2022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A637E3-2D4B-46F2-BD8C-F8B8A5E3FFD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182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EE3B038-472A-4405-97F8-C9AB3EE4D285}" type="datetimeFigureOut">
              <a:rPr lang="en-US" smtClean="0"/>
              <a:pPr>
                <a:defRPr/>
              </a:pPr>
              <a:t>9/1/2022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84C3DA-BF2F-47C6-82CE-484C4977F59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359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BB77ABE-2570-491C-829C-3D30EA2ADEE5}" type="datetimeFigureOut">
              <a:rPr lang="en-US" smtClean="0"/>
              <a:pPr>
                <a:defRPr/>
              </a:pPr>
              <a:t>9/1/2022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18C3C6-A7C4-4B3F-99A1-8AFC28BF85D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13382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4B3F60-4A42-474F-91C7-336867BFB78C}" type="datetimeFigureOut">
              <a:rPr lang="en-US" smtClean="0"/>
              <a:pPr>
                <a:defRPr/>
              </a:pPr>
              <a:t>9/1/2022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94E956-58BC-4A96-B6A1-4E0BB8BE84F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81139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04C33A-4D79-45B7-B859-8831D1CCEA0C}" type="datetimeFigureOut">
              <a:rPr lang="en-US" smtClean="0"/>
              <a:pPr>
                <a:defRPr/>
              </a:pPr>
              <a:t>9/1/2022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A0A496-6554-4702-92CD-73F3A838015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508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fld id="{DB923381-AB20-4978-BFC0-4A775B927E60}" type="datetimeFigureOut">
              <a:rPr lang="en-US" smtClean="0"/>
              <a:pPr>
                <a:defRPr/>
              </a:pPr>
              <a:t>9/1/2022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899115F-3146-4EC4-B7C3-9AAA59E093B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82840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46" r:id="rId1"/>
    <p:sldLayoutId id="2147484047" r:id="rId2"/>
    <p:sldLayoutId id="2147484048" r:id="rId3"/>
    <p:sldLayoutId id="2147484049" r:id="rId4"/>
    <p:sldLayoutId id="2147484050" r:id="rId5"/>
    <p:sldLayoutId id="2147484051" r:id="rId6"/>
    <p:sldLayoutId id="2147484052" r:id="rId7"/>
    <p:sldLayoutId id="2147484053" r:id="rId8"/>
    <p:sldLayoutId id="2147484054" r:id="rId9"/>
    <p:sldLayoutId id="2147484055" r:id="rId10"/>
    <p:sldLayoutId id="2147484056" r:id="rId11"/>
    <p:sldLayoutId id="2147484057" r:id="rId12"/>
    <p:sldLayoutId id="2147484058" r:id="rId13"/>
    <p:sldLayoutId id="2147484059" r:id="rId14"/>
    <p:sldLayoutId id="2147484060" r:id="rId15"/>
    <p:sldLayoutId id="2147484061" r:id="rId16"/>
    <p:sldLayoutId id="2147484062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4" Type="http://schemas.openxmlformats.org/officeDocument/2006/relationships/image" Target="../media/image3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slideLayout" Target="../slideLayouts/slideLayout2.xml"/><Relationship Id="rId7" Type="http://schemas.openxmlformats.org/officeDocument/2006/relationships/diagramQuickStyle" Target="../diagrams/quickStyle1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3.png"/><Relationship Id="rId9" Type="http://schemas.microsoft.com/office/2007/relationships/diagramDrawing" Target="../diagrams/drawing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685800" y="1427518"/>
            <a:ext cx="7772400" cy="561322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sr-Cyrl-RS" sz="1600" dirty="0">
                <a:solidFill>
                  <a:schemeClr val="tx1"/>
                </a:solidFill>
                <a:latin typeface="Cambria" pitchFamily="18" charset="0"/>
                <a:cs typeface="Arial" pitchFamily="34" charset="0"/>
              </a:rPr>
              <a:t>Универзитет у Крагујевцу</a:t>
            </a:r>
            <a:r>
              <a:rPr lang="en-US" sz="1600" dirty="0">
                <a:solidFill>
                  <a:schemeClr val="tx1"/>
                </a:solidFill>
                <a:latin typeface="Cambria" pitchFamily="18" charset="0"/>
                <a:cs typeface="Arial" pitchFamily="34" charset="0"/>
              </a:rPr>
              <a:t/>
            </a:r>
            <a:br>
              <a:rPr lang="en-US" sz="1600" dirty="0">
                <a:solidFill>
                  <a:schemeClr val="tx1"/>
                </a:solidFill>
                <a:latin typeface="Cambria" pitchFamily="18" charset="0"/>
                <a:cs typeface="Arial" pitchFamily="34" charset="0"/>
              </a:rPr>
            </a:br>
            <a:r>
              <a:rPr lang="sr-Cyrl-RS" sz="1600" dirty="0">
                <a:solidFill>
                  <a:schemeClr val="tx1"/>
                </a:solidFill>
                <a:latin typeface="Cambria" pitchFamily="18" charset="0"/>
                <a:cs typeface="Arial" pitchFamily="34" charset="0"/>
              </a:rPr>
              <a:t>Факултет медицинских наука</a:t>
            </a:r>
            <a:endParaRPr lang="en-US" sz="1600" b="1" dirty="0">
              <a:solidFill>
                <a:schemeClr val="tx1"/>
              </a:solidFill>
              <a:latin typeface="Cambria" pitchFamily="18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47304" y="2214781"/>
            <a:ext cx="6649392" cy="1614132"/>
          </a:xfrm>
        </p:spPr>
        <p:txBody>
          <a:bodyPr>
            <a:noAutofit/>
          </a:bodyPr>
          <a:lstStyle/>
          <a:p>
            <a:pPr algn="ctr"/>
            <a:r>
              <a:rPr lang="en-US" sz="3000" b="1" dirty="0" err="1">
                <a:solidFill>
                  <a:schemeClr val="tx1"/>
                </a:solidFill>
                <a:latin typeface="Cambria" pitchFamily="18" charset="0"/>
                <a:cs typeface="Arial" pitchFamily="34" charset="0"/>
              </a:rPr>
              <a:t>Развој</a:t>
            </a:r>
            <a:r>
              <a:rPr lang="en-US" sz="3000" b="1" dirty="0">
                <a:solidFill>
                  <a:schemeClr val="tx1"/>
                </a:solidFill>
                <a:latin typeface="Cambria" pitchFamily="18" charset="0"/>
                <a:cs typeface="Arial" pitchFamily="34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Cambria" pitchFamily="18" charset="0"/>
                <a:cs typeface="Arial" pitchFamily="34" charset="0"/>
              </a:rPr>
              <a:t>лекo</a:t>
            </a:r>
            <a:r>
              <a:rPr lang="sr-Cyrl-RS" sz="3000" b="1" dirty="0">
                <a:solidFill>
                  <a:schemeClr val="tx1"/>
                </a:solidFill>
                <a:latin typeface="Cambria" pitchFamily="18" charset="0"/>
                <a:cs typeface="Arial" pitchFamily="34" charset="0"/>
              </a:rPr>
              <a:t>ва</a:t>
            </a:r>
          </a:p>
          <a:p>
            <a:pPr algn="ctr"/>
            <a:r>
              <a:rPr lang="sr-Cyrl-RS" sz="3000" b="1" dirty="0">
                <a:solidFill>
                  <a:schemeClr val="tx1"/>
                </a:solidFill>
                <a:latin typeface="Cambria" pitchFamily="18" charset="0"/>
                <a:cs typeface="Arial" pitchFamily="34" charset="0"/>
              </a:rPr>
              <a:t>Приниципи апсорпције лекова</a:t>
            </a:r>
            <a:endParaRPr lang="en-US" sz="3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2" name="Rectangle 6"/>
          <p:cNvSpPr>
            <a:spLocks noChangeArrowheads="1"/>
          </p:cNvSpPr>
          <p:nvPr/>
        </p:nvSpPr>
        <p:spPr bwMode="auto">
          <a:xfrm>
            <a:off x="298343" y="4941168"/>
            <a:ext cx="8496944" cy="707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1" tIns="45715" rIns="91431" bIns="45715">
            <a:spAutoFit/>
          </a:bodyPr>
          <a:lstStyle/>
          <a:p>
            <a:endParaRPr lang="fi-FI" sz="2000" dirty="0">
              <a:latin typeface="Arial" pitchFamily="34" charset="0"/>
              <a:cs typeface="Arial" pitchFamily="34" charset="0"/>
            </a:endParaRPr>
          </a:p>
          <a:p>
            <a:r>
              <a:rPr lang="fi-FI" sz="2000" dirty="0">
                <a:latin typeface="Arial" pitchFamily="34" charset="0"/>
                <a:cs typeface="Arial" pitchFamily="34" charset="0"/>
              </a:rPr>
              <a:t>                                          </a:t>
            </a:r>
            <a:r>
              <a:rPr lang="sr-Cyrl-RS" sz="2000" dirty="0">
                <a:latin typeface="Cambria" pitchFamily="18" charset="0"/>
                <a:cs typeface="Arial" pitchFamily="34" charset="0"/>
              </a:rPr>
              <a:t>Доц</a:t>
            </a:r>
            <a:r>
              <a:rPr lang="fi-FI" sz="2000" dirty="0">
                <a:latin typeface="Cambria" pitchFamily="18" charset="0"/>
                <a:cs typeface="Arial" pitchFamily="34" charset="0"/>
              </a:rPr>
              <a:t>.</a:t>
            </a:r>
            <a:r>
              <a:rPr lang="sr-Cyrl-RS" sz="2000" dirty="0">
                <a:latin typeface="Cambria" pitchFamily="18" charset="0"/>
                <a:cs typeface="Arial" pitchFamily="34" charset="0"/>
              </a:rPr>
              <a:t> др</a:t>
            </a:r>
            <a:r>
              <a:rPr lang="fi-FI" sz="2000" dirty="0">
                <a:latin typeface="Cambria" pitchFamily="18" charset="0"/>
                <a:cs typeface="Arial" pitchFamily="34" charset="0"/>
              </a:rPr>
              <a:t> </a:t>
            </a:r>
            <a:r>
              <a:rPr lang="sr-Cyrl-RS" sz="2000" dirty="0">
                <a:latin typeface="Cambria" pitchFamily="18" charset="0"/>
                <a:cs typeface="Arial" pitchFamily="34" charset="0"/>
              </a:rPr>
              <a:t>Јована Брадић</a:t>
            </a:r>
            <a:endParaRPr lang="en-US" sz="2000" dirty="0">
              <a:latin typeface="Cambria" pitchFamily="18" charset="0"/>
            </a:endParaRPr>
          </a:p>
        </p:txBody>
      </p:sp>
      <p:sp>
        <p:nvSpPr>
          <p:cNvPr id="2053" name="Rectangle 8"/>
          <p:cNvSpPr>
            <a:spLocks noChangeArrowheads="1"/>
          </p:cNvSpPr>
          <p:nvPr/>
        </p:nvSpPr>
        <p:spPr bwMode="auto">
          <a:xfrm>
            <a:off x="323528" y="6156022"/>
            <a:ext cx="8496944" cy="369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1" tIns="45715" rIns="91431" bIns="45715">
            <a:spAutoFit/>
          </a:bodyPr>
          <a:lstStyle/>
          <a:p>
            <a:pPr algn="ctr"/>
            <a:r>
              <a:rPr lang="sr-Cyrl-RS" i="1" dirty="0"/>
              <a:t> </a:t>
            </a:r>
            <a:r>
              <a:rPr lang="sr-Cyrl-RS" i="1" dirty="0">
                <a:latin typeface="Cambria" pitchFamily="18" charset="0"/>
              </a:rPr>
              <a:t>20</a:t>
            </a:r>
            <a:r>
              <a:rPr lang="fi-FI" i="1" dirty="0" smtClean="0">
                <a:latin typeface="Cambria" pitchFamily="18" charset="0"/>
              </a:rPr>
              <a:t>22</a:t>
            </a:r>
            <a:r>
              <a:rPr lang="sr-Cyrl-RS" i="1" dirty="0" smtClean="0">
                <a:latin typeface="Cambria" pitchFamily="18" charset="0"/>
              </a:rPr>
              <a:t>. </a:t>
            </a:r>
            <a:r>
              <a:rPr lang="sr-Cyrl-RS" i="1" dirty="0">
                <a:latin typeface="Cambria" pitchFamily="18" charset="0"/>
              </a:rPr>
              <a:t>год, Крагујевац</a:t>
            </a:r>
            <a:endParaRPr lang="en-US" i="1" baseline="30000" dirty="0">
              <a:latin typeface="Cambria" pitchFamily="18" charset="0"/>
            </a:endParaRPr>
          </a:p>
        </p:txBody>
      </p:sp>
      <p:pic>
        <p:nvPicPr>
          <p:cNvPr id="2054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26656" y="400075"/>
            <a:ext cx="1690688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1691680" y="5792898"/>
            <a:ext cx="5976938" cy="369887"/>
          </a:xfrm>
          <a:prstGeom prst="rect">
            <a:avLst/>
          </a:prstGeom>
        </p:spPr>
        <p:txBody>
          <a:bodyPr lIns="91431" tIns="45715" rIns="91431" bIns="45715">
            <a:spAutoFit/>
          </a:bodyPr>
          <a:lstStyle/>
          <a:p>
            <a:pPr>
              <a:defRPr/>
            </a:pPr>
            <a:endParaRPr lang="en-US" dirty="0">
              <a:latin typeface="+mj-lt"/>
            </a:endParaRPr>
          </a:p>
        </p:txBody>
      </p:sp>
      <p:sp>
        <p:nvSpPr>
          <p:cNvPr id="2059" name="Rectangle 10"/>
          <p:cNvSpPr>
            <a:spLocks noChangeArrowheads="1"/>
          </p:cNvSpPr>
          <p:nvPr/>
        </p:nvSpPr>
        <p:spPr bwMode="auto">
          <a:xfrm>
            <a:off x="323528" y="4355812"/>
            <a:ext cx="84969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az-Cyrl-AZ" b="1" dirty="0">
                <a:latin typeface="Cambria" pitchFamily="18" charset="0"/>
                <a:cs typeface="Arial" pitchFamily="34" charset="0"/>
              </a:rPr>
              <a:t>Биофармација</a:t>
            </a:r>
            <a:r>
              <a:rPr lang="fi-FI" b="1" dirty="0">
                <a:latin typeface="Cambria" pitchFamily="18" charset="0"/>
                <a:cs typeface="Arial" pitchFamily="34" charset="0"/>
              </a:rPr>
              <a:t>- </a:t>
            </a:r>
            <a:r>
              <a:rPr lang="sr-Cyrl-RS" b="1" dirty="0">
                <a:latin typeface="Cambria" pitchFamily="18" charset="0"/>
              </a:rPr>
              <a:t>Предавање 1</a:t>
            </a:r>
            <a:endParaRPr lang="en-US" b="1" dirty="0">
              <a:latin typeface="Cambria" pitchFamily="18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14348" y="1714488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sr-Cyrl-RS" sz="3200" dirty="0">
                <a:solidFill>
                  <a:srgbClr val="0070C0"/>
                </a:solidFill>
                <a:latin typeface="+mn-lt"/>
              </a:rPr>
              <a:t/>
            </a:r>
            <a:br>
              <a:rPr lang="sr-Cyrl-RS" sz="3200" dirty="0">
                <a:solidFill>
                  <a:srgbClr val="0070C0"/>
                </a:solidFill>
                <a:latin typeface="+mn-lt"/>
              </a:rPr>
            </a:br>
            <a:r>
              <a:rPr lang="sr-Cyrl-RS" sz="3200" dirty="0">
                <a:solidFill>
                  <a:srgbClr val="0070C0"/>
                </a:solidFill>
                <a:latin typeface="+mn-lt"/>
              </a:rPr>
              <a:t/>
            </a:r>
            <a:br>
              <a:rPr lang="sr-Cyrl-RS" sz="3200" dirty="0">
                <a:solidFill>
                  <a:srgbClr val="0070C0"/>
                </a:solidFill>
                <a:latin typeface="+mn-lt"/>
              </a:rPr>
            </a:br>
            <a:r>
              <a:rPr lang="sr-Cyrl-RS" sz="3200" dirty="0">
                <a:solidFill>
                  <a:srgbClr val="0070C0"/>
                </a:solidFill>
                <a:latin typeface="+mn-lt"/>
              </a:rPr>
              <a:t/>
            </a:r>
            <a:br>
              <a:rPr lang="sr-Cyrl-RS" sz="3200" dirty="0">
                <a:solidFill>
                  <a:srgbClr val="0070C0"/>
                </a:solidFill>
                <a:latin typeface="+mn-lt"/>
              </a:rPr>
            </a:br>
            <a:r>
              <a:rPr lang="sr-Cyrl-RS" sz="3900" b="1" dirty="0">
                <a:solidFill>
                  <a:schemeClr val="tx1"/>
                </a:solidFill>
                <a:latin typeface="Cambria" pitchFamily="18" charset="0"/>
              </a:rPr>
              <a:t>Претклиничка испитивања</a:t>
            </a:r>
            <a:endParaRPr lang="en-US" sz="3900" b="1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3007" y="-531440"/>
            <a:ext cx="8426774" cy="4800600"/>
          </a:xfrm>
        </p:spPr>
        <p:txBody>
          <a:bodyPr/>
          <a:lstStyle/>
          <a:p>
            <a:pPr algn="ctr">
              <a:buNone/>
            </a:pPr>
            <a:r>
              <a:rPr lang="sr-Cyrl-RS" dirty="0">
                <a:latin typeface="Arial" pitchFamily="34" charset="0"/>
                <a:cs typeface="Arial" pitchFamily="34" charset="0"/>
              </a:rPr>
              <a:t>  </a:t>
            </a:r>
          </a:p>
        </p:txBody>
      </p:sp>
      <p:pic>
        <p:nvPicPr>
          <p:cNvPr id="5" name="~PP173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44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  <p:extLst mod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sr-Cyrl-RS" sz="2200" b="1" dirty="0" smtClean="0">
                <a:solidFill>
                  <a:srgbClr val="C00000"/>
                </a:solidFill>
                <a:latin typeface="Cambria" pitchFamily="18" charset="0"/>
                <a:ea typeface="Cambria" pitchFamily="18" charset="0"/>
                <a:cs typeface="Arial" pitchFamily="34" charset="0"/>
              </a:rPr>
              <a:t/>
            </a:r>
            <a:br>
              <a:rPr lang="sr-Cyrl-RS" sz="2200" b="1" dirty="0" smtClean="0">
                <a:solidFill>
                  <a:srgbClr val="C00000"/>
                </a:solidFill>
                <a:latin typeface="Cambria" pitchFamily="18" charset="0"/>
                <a:ea typeface="Cambria" pitchFamily="18" charset="0"/>
                <a:cs typeface="Arial" pitchFamily="34" charset="0"/>
              </a:rPr>
            </a:br>
            <a:r>
              <a:rPr lang="sr-Cyrl-RS" sz="2400" dirty="0" smtClean="0">
                <a:solidFill>
                  <a:schemeClr val="tx1"/>
                </a:solidFill>
                <a:latin typeface="Cambria" pitchFamily="18" charset="0"/>
              </a:rPr>
              <a:t>Спроводе </a:t>
            </a:r>
            <a:r>
              <a:rPr lang="sr-Cyrl-RS" sz="2400" dirty="0">
                <a:solidFill>
                  <a:schemeClr val="tx1"/>
                </a:solidFill>
                <a:latin typeface="Cambria" pitchFamily="18" charset="0"/>
              </a:rPr>
              <a:t>се на животињама и изолованим огранима, културама ћелија</a:t>
            </a:r>
            <a:br>
              <a:rPr lang="sr-Cyrl-RS" sz="2400" dirty="0">
                <a:solidFill>
                  <a:schemeClr val="tx1"/>
                </a:solidFill>
                <a:latin typeface="Cambria" pitchFamily="18" charset="0"/>
              </a:rPr>
            </a:br>
            <a:r>
              <a:rPr lang="sr-Cyrl-RS" sz="2400" b="1" dirty="0">
                <a:solidFill>
                  <a:schemeClr val="tx1"/>
                </a:solidFill>
                <a:latin typeface="Cambria" pitchFamily="18" charset="0"/>
                <a:ea typeface="Cambria" pitchFamily="18" charset="0"/>
                <a:cs typeface="Arial" pitchFamily="34" charset="0"/>
              </a:rPr>
              <a:t/>
            </a:r>
            <a:br>
              <a:rPr lang="sr-Cyrl-RS" sz="2400" b="1" dirty="0">
                <a:solidFill>
                  <a:schemeClr val="tx1"/>
                </a:solidFill>
                <a:latin typeface="Cambria" pitchFamily="18" charset="0"/>
                <a:ea typeface="Cambria" pitchFamily="18" charset="0"/>
                <a:cs typeface="Arial" pitchFamily="34" charset="0"/>
              </a:rPr>
            </a:br>
            <a:r>
              <a:rPr lang="sr-Cyrl-RS" sz="2400" b="1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  <a:cs typeface="Arial" pitchFamily="34" charset="0"/>
              </a:rPr>
              <a:t>- испитује се терапијска ефикасност</a:t>
            </a:r>
            <a:br>
              <a:rPr lang="sr-Cyrl-RS" sz="2400" b="1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  <a:cs typeface="Arial" pitchFamily="34" charset="0"/>
              </a:rPr>
            </a:br>
            <a:r>
              <a:rPr lang="sr-Cyrl-RS" sz="2400" b="1" dirty="0" smtClean="0">
                <a:solidFill>
                  <a:schemeClr val="tx1"/>
                </a:solidFill>
                <a:latin typeface="Cambria" pitchFamily="18" charset="0"/>
                <a:ea typeface="Cambria" pitchFamily="18" charset="0"/>
                <a:cs typeface="Arial" pitchFamily="34" charset="0"/>
              </a:rPr>
              <a:t>- прате се нежељени ефекти (токсични)</a:t>
            </a:r>
            <a:endParaRPr lang="en-US" sz="2400" b="1" dirty="0">
              <a:solidFill>
                <a:schemeClr val="tx1"/>
              </a:solidFill>
              <a:latin typeface="Cambria" pitchFamily="18" charset="0"/>
              <a:ea typeface="Cambria" pitchFamily="18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9552" y="2420888"/>
            <a:ext cx="7467600" cy="48737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200" dirty="0">
                <a:latin typeface="Cambria" pitchFamily="18" charset="0"/>
                <a:ea typeface="Cambria" pitchFamily="18" charset="0"/>
              </a:rPr>
              <a:t>О</a:t>
            </a:r>
            <a:r>
              <a:rPr lang="en-US" sz="2200" dirty="0" err="1">
                <a:latin typeface="Cambria" pitchFamily="18" charset="0"/>
                <a:ea typeface="Cambria" pitchFamily="18" charset="0"/>
              </a:rPr>
              <a:t>дређивањ</a:t>
            </a:r>
            <a:r>
              <a:rPr lang="sr-Cyrl-RS" sz="2200" dirty="0">
                <a:latin typeface="Cambria" pitchFamily="18" charset="0"/>
                <a:ea typeface="Cambria" pitchFamily="18" charset="0"/>
              </a:rPr>
              <a:t>е:</a:t>
            </a:r>
          </a:p>
          <a:p>
            <a:pPr>
              <a:buNone/>
            </a:pPr>
            <a:r>
              <a:rPr lang="en-US" sz="2200" dirty="0" err="1">
                <a:latin typeface="Cambria" pitchFamily="18" charset="0"/>
                <a:ea typeface="Cambria" pitchFamily="18" charset="0"/>
              </a:rPr>
              <a:t>акутне</a:t>
            </a:r>
            <a:r>
              <a:rPr lang="en-US" sz="22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200" dirty="0">
                <a:latin typeface="Cambria" pitchFamily="18" charset="0"/>
                <a:ea typeface="Cambria" pitchFamily="18" charset="0"/>
              </a:rPr>
              <a:t>-</a:t>
            </a:r>
            <a:r>
              <a:rPr lang="en-US" sz="2200" dirty="0"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200" dirty="0">
                <a:latin typeface="Cambria" pitchFamily="18" charset="0"/>
                <a:ea typeface="Cambria" pitchFamily="18" charset="0"/>
              </a:rPr>
              <a:t>с</a:t>
            </a:r>
            <a:r>
              <a:rPr lang="en-US" sz="2200" dirty="0" err="1">
                <a:latin typeface="Cambria" pitchFamily="18" charset="0"/>
                <a:ea typeface="Cambria" pitchFamily="18" charset="0"/>
              </a:rPr>
              <a:t>мртоносна</a:t>
            </a:r>
            <a:r>
              <a:rPr lang="en-US" sz="2200" dirty="0">
                <a:latin typeface="Cambria" pitchFamily="18" charset="0"/>
                <a:ea typeface="Cambria" pitchFamily="18" charset="0"/>
              </a:rPr>
              <a:t> </a:t>
            </a:r>
            <a:r>
              <a:rPr lang="en-US" sz="2200" dirty="0" err="1">
                <a:latin typeface="Cambria" pitchFamily="18" charset="0"/>
                <a:ea typeface="Cambria" pitchFamily="18" charset="0"/>
              </a:rPr>
              <a:t>доза</a:t>
            </a:r>
            <a:r>
              <a:rPr lang="en-US" sz="2200" dirty="0">
                <a:latin typeface="Cambria" pitchFamily="18" charset="0"/>
                <a:ea typeface="Cambria" pitchFamily="18" charset="0"/>
              </a:rPr>
              <a:t> </a:t>
            </a:r>
            <a:r>
              <a:rPr lang="en-US" sz="2200" dirty="0" err="1" smtClean="0">
                <a:latin typeface="Cambria" pitchFamily="18" charset="0"/>
                <a:ea typeface="Cambria" pitchFamily="18" charset="0"/>
              </a:rPr>
              <a:t>лека</a:t>
            </a:r>
            <a:r>
              <a:rPr lang="sr-Cyrl-RS" sz="2200" dirty="0" smtClean="0">
                <a:latin typeface="Cambria" pitchFamily="18" charset="0"/>
                <a:ea typeface="Cambria" pitchFamily="18" charset="0"/>
              </a:rPr>
              <a:t> </a:t>
            </a:r>
            <a:endParaRPr lang="sr-Cyrl-RS" sz="2200" dirty="0">
              <a:latin typeface="Cambria" pitchFamily="18" charset="0"/>
              <a:ea typeface="Cambria" pitchFamily="18" charset="0"/>
            </a:endParaRPr>
          </a:p>
          <a:p>
            <a:pPr>
              <a:buNone/>
            </a:pPr>
            <a:r>
              <a:rPr lang="en-US" sz="2200" dirty="0" err="1">
                <a:latin typeface="Cambria" pitchFamily="18" charset="0"/>
                <a:ea typeface="Cambria" pitchFamily="18" charset="0"/>
              </a:rPr>
              <a:t>субакутн</a:t>
            </a:r>
            <a:r>
              <a:rPr lang="sr-Cyrl-RS" sz="2200" dirty="0">
                <a:latin typeface="Cambria" pitchFamily="18" charset="0"/>
                <a:ea typeface="Cambria" pitchFamily="18" charset="0"/>
              </a:rPr>
              <a:t>е</a:t>
            </a:r>
            <a:r>
              <a:rPr lang="en-US" sz="2200" dirty="0">
                <a:latin typeface="Cambria" pitchFamily="18" charset="0"/>
                <a:ea typeface="Cambria" pitchFamily="18" charset="0"/>
              </a:rPr>
              <a:t> (</a:t>
            </a:r>
            <a:r>
              <a:rPr lang="en-US" sz="2200" dirty="0" err="1">
                <a:latin typeface="Cambria" pitchFamily="18" charset="0"/>
                <a:ea typeface="Cambria" pitchFamily="18" charset="0"/>
              </a:rPr>
              <a:t>шест</a:t>
            </a:r>
            <a:r>
              <a:rPr lang="en-US" sz="2200" dirty="0">
                <a:latin typeface="Cambria" pitchFamily="18" charset="0"/>
                <a:ea typeface="Cambria" pitchFamily="18" charset="0"/>
              </a:rPr>
              <a:t> </a:t>
            </a:r>
            <a:r>
              <a:rPr lang="en-US" sz="2200" dirty="0" err="1">
                <a:latin typeface="Cambria" pitchFamily="18" charset="0"/>
                <a:ea typeface="Cambria" pitchFamily="18" charset="0"/>
              </a:rPr>
              <a:t>месеци</a:t>
            </a:r>
            <a:r>
              <a:rPr lang="en-US" sz="2200" dirty="0">
                <a:latin typeface="Cambria" pitchFamily="18" charset="0"/>
                <a:ea typeface="Cambria" pitchFamily="18" charset="0"/>
              </a:rPr>
              <a:t>) и </a:t>
            </a:r>
            <a:endParaRPr lang="sr-Cyrl-RS" sz="2200" dirty="0">
              <a:latin typeface="Cambria" pitchFamily="18" charset="0"/>
              <a:ea typeface="Cambria" pitchFamily="18" charset="0"/>
            </a:endParaRPr>
          </a:p>
          <a:p>
            <a:pPr>
              <a:buNone/>
            </a:pPr>
            <a:r>
              <a:rPr lang="en-US" sz="2200" dirty="0" err="1">
                <a:latin typeface="Cambria" pitchFamily="18" charset="0"/>
                <a:ea typeface="Cambria" pitchFamily="18" charset="0"/>
              </a:rPr>
              <a:t>хроничн</a:t>
            </a:r>
            <a:r>
              <a:rPr lang="sr-Cyrl-RS" sz="2200" dirty="0">
                <a:latin typeface="Cambria" pitchFamily="18" charset="0"/>
                <a:ea typeface="Cambria" pitchFamily="18" charset="0"/>
              </a:rPr>
              <a:t>е</a:t>
            </a:r>
            <a:r>
              <a:rPr lang="en-US" sz="2200" dirty="0">
                <a:latin typeface="Cambria" pitchFamily="18" charset="0"/>
                <a:ea typeface="Cambria" pitchFamily="18" charset="0"/>
              </a:rPr>
              <a:t> (</a:t>
            </a:r>
            <a:r>
              <a:rPr lang="en-US" sz="2200" dirty="0" err="1">
                <a:latin typeface="Cambria" pitchFamily="18" charset="0"/>
                <a:ea typeface="Cambria" pitchFamily="18" charset="0"/>
              </a:rPr>
              <a:t>од</a:t>
            </a:r>
            <a:r>
              <a:rPr lang="en-US" sz="2200" dirty="0">
                <a:latin typeface="Cambria" pitchFamily="18" charset="0"/>
                <a:ea typeface="Cambria" pitchFamily="18" charset="0"/>
              </a:rPr>
              <a:t> </a:t>
            </a:r>
            <a:r>
              <a:rPr lang="en-US" sz="2200" dirty="0" err="1">
                <a:latin typeface="Cambria" pitchFamily="18" charset="0"/>
                <a:ea typeface="Cambria" pitchFamily="18" charset="0"/>
              </a:rPr>
              <a:t>једне</a:t>
            </a:r>
            <a:r>
              <a:rPr lang="en-US" sz="2200" dirty="0">
                <a:latin typeface="Cambria" pitchFamily="18" charset="0"/>
                <a:ea typeface="Cambria" pitchFamily="18" charset="0"/>
              </a:rPr>
              <a:t> </a:t>
            </a:r>
            <a:r>
              <a:rPr lang="en-US" sz="2200" dirty="0" err="1">
                <a:latin typeface="Cambria" pitchFamily="18" charset="0"/>
                <a:ea typeface="Cambria" pitchFamily="18" charset="0"/>
              </a:rPr>
              <a:t>до</a:t>
            </a:r>
            <a:r>
              <a:rPr lang="en-US" sz="2200" dirty="0">
                <a:latin typeface="Cambria" pitchFamily="18" charset="0"/>
                <a:ea typeface="Cambria" pitchFamily="18" charset="0"/>
              </a:rPr>
              <a:t> </a:t>
            </a:r>
            <a:r>
              <a:rPr lang="en-US" sz="2200" dirty="0" err="1">
                <a:latin typeface="Cambria" pitchFamily="18" charset="0"/>
                <a:ea typeface="Cambria" pitchFamily="18" charset="0"/>
              </a:rPr>
              <a:t>две</a:t>
            </a:r>
            <a:r>
              <a:rPr lang="en-US" sz="2200" dirty="0">
                <a:latin typeface="Cambria" pitchFamily="18" charset="0"/>
                <a:ea typeface="Cambria" pitchFamily="18" charset="0"/>
              </a:rPr>
              <a:t> </a:t>
            </a:r>
            <a:r>
              <a:rPr lang="en-US" sz="2200" dirty="0" err="1">
                <a:latin typeface="Cambria" pitchFamily="18" charset="0"/>
                <a:ea typeface="Cambria" pitchFamily="18" charset="0"/>
              </a:rPr>
              <a:t>године</a:t>
            </a:r>
            <a:r>
              <a:rPr lang="en-US" sz="2200" dirty="0">
                <a:latin typeface="Cambria" pitchFamily="18" charset="0"/>
                <a:ea typeface="Cambria" pitchFamily="18" charset="0"/>
              </a:rPr>
              <a:t>) </a:t>
            </a:r>
            <a:r>
              <a:rPr lang="en-US" sz="2200" dirty="0" err="1" smtClean="0">
                <a:latin typeface="Cambria" pitchFamily="18" charset="0"/>
                <a:ea typeface="Cambria" pitchFamily="18" charset="0"/>
              </a:rPr>
              <a:t>токсичност</a:t>
            </a:r>
            <a:r>
              <a:rPr lang="sr-Cyrl-RS" sz="2200" dirty="0" smtClean="0">
                <a:latin typeface="Cambria" pitchFamily="18" charset="0"/>
                <a:ea typeface="Cambria" pitchFamily="18" charset="0"/>
              </a:rPr>
              <a:t>и</a:t>
            </a:r>
          </a:p>
          <a:p>
            <a:pPr>
              <a:buNone/>
            </a:pPr>
            <a:r>
              <a:rPr lang="sr-Cyrl-RS" sz="2200" dirty="0" smtClean="0">
                <a:solidFill>
                  <a:srgbClr val="C00000"/>
                </a:solidFill>
                <a:latin typeface="Cambria" pitchFamily="18" charset="0"/>
                <a:ea typeface="Cambria" pitchFamily="18" charset="0"/>
              </a:rPr>
              <a:t>    </a:t>
            </a:r>
            <a:r>
              <a:rPr lang="sr-Cyrl-RS" sz="2200" dirty="0" smtClean="0">
                <a:solidFill>
                  <a:srgbClr val="FFFF00"/>
                </a:solidFill>
                <a:latin typeface="Cambria" pitchFamily="18" charset="0"/>
                <a:ea typeface="Cambria" pitchFamily="18" charset="0"/>
              </a:rPr>
              <a:t>-</a:t>
            </a:r>
            <a:r>
              <a:rPr lang="sr-Cyrl-RS" sz="2200" dirty="0" smtClean="0">
                <a:solidFill>
                  <a:srgbClr val="C00000"/>
                </a:solidFill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200" dirty="0" smtClean="0">
                <a:solidFill>
                  <a:srgbClr val="FFFF00"/>
                </a:solidFill>
                <a:latin typeface="Cambria" pitchFamily="18" charset="0"/>
                <a:ea typeface="Cambria" pitchFamily="18" charset="0"/>
              </a:rPr>
              <a:t>тератогеност (</a:t>
            </a:r>
            <a:r>
              <a:rPr lang="en-US" sz="2200" dirty="0" err="1" smtClean="0">
                <a:solidFill>
                  <a:srgbClr val="FFFF00"/>
                </a:solidFill>
                <a:latin typeface="Cambria" pitchFamily="18" charset="0"/>
                <a:ea typeface="Cambria" pitchFamily="18" charset="0"/>
              </a:rPr>
              <a:t>утицај</a:t>
            </a:r>
            <a:r>
              <a:rPr lang="en-US" sz="2200" dirty="0" smtClean="0">
                <a:solidFill>
                  <a:srgbClr val="FFFF00"/>
                </a:solidFill>
                <a:latin typeface="Cambria" pitchFamily="18" charset="0"/>
                <a:ea typeface="Cambria" pitchFamily="18" charset="0"/>
              </a:rPr>
              <a:t> </a:t>
            </a:r>
            <a:r>
              <a:rPr lang="en-US" sz="2200" dirty="0" err="1">
                <a:solidFill>
                  <a:srgbClr val="FFFF00"/>
                </a:solidFill>
                <a:latin typeface="Cambria" pitchFamily="18" charset="0"/>
                <a:ea typeface="Cambria" pitchFamily="18" charset="0"/>
              </a:rPr>
              <a:t>на</a:t>
            </a:r>
            <a:r>
              <a:rPr lang="en-US" sz="2200" dirty="0">
                <a:solidFill>
                  <a:srgbClr val="FFFF00"/>
                </a:solidFill>
                <a:latin typeface="Cambria" pitchFamily="18" charset="0"/>
                <a:ea typeface="Cambria" pitchFamily="18" charset="0"/>
              </a:rPr>
              <a:t> </a:t>
            </a:r>
            <a:r>
              <a:rPr lang="en-US" sz="2200" dirty="0" err="1">
                <a:solidFill>
                  <a:srgbClr val="FFFF00"/>
                </a:solidFill>
                <a:latin typeface="Cambria" pitchFamily="18" charset="0"/>
                <a:ea typeface="Cambria" pitchFamily="18" charset="0"/>
              </a:rPr>
              <a:t>репродуктивну</a:t>
            </a:r>
            <a:r>
              <a:rPr lang="en-US" sz="2200" dirty="0">
                <a:solidFill>
                  <a:srgbClr val="FFFF00"/>
                </a:solidFill>
                <a:latin typeface="Cambria" pitchFamily="18" charset="0"/>
                <a:ea typeface="Cambria" pitchFamily="18" charset="0"/>
              </a:rPr>
              <a:t> </a:t>
            </a:r>
            <a:r>
              <a:rPr lang="en-US" sz="2200" dirty="0" err="1" smtClean="0">
                <a:solidFill>
                  <a:srgbClr val="FFFF00"/>
                </a:solidFill>
                <a:latin typeface="Cambria" pitchFamily="18" charset="0"/>
                <a:ea typeface="Cambria" pitchFamily="18" charset="0"/>
              </a:rPr>
              <a:t>способност</a:t>
            </a:r>
            <a:r>
              <a:rPr lang="sr-Cyrl-RS" sz="2200" dirty="0" smtClean="0">
                <a:solidFill>
                  <a:srgbClr val="FFFF00"/>
                </a:solidFill>
                <a:latin typeface="Cambria" pitchFamily="18" charset="0"/>
                <a:ea typeface="Cambria" pitchFamily="18" charset="0"/>
              </a:rPr>
              <a:t>)</a:t>
            </a:r>
          </a:p>
          <a:p>
            <a:pPr marL="0" indent="0">
              <a:buNone/>
            </a:pPr>
            <a:r>
              <a:rPr lang="sr-Cyrl-RS" sz="2200" dirty="0" smtClean="0">
                <a:solidFill>
                  <a:srgbClr val="FFFF00"/>
                </a:solidFill>
                <a:latin typeface="Cambria" pitchFamily="18" charset="0"/>
                <a:ea typeface="Cambria" pitchFamily="18" charset="0"/>
              </a:rPr>
              <a:t>    - канцерогеност </a:t>
            </a:r>
          </a:p>
          <a:p>
            <a:pPr marL="0" indent="0">
              <a:buNone/>
            </a:pPr>
            <a:r>
              <a:rPr lang="sr-Cyrl-RS" sz="2200" dirty="0">
                <a:solidFill>
                  <a:srgbClr val="FFFF00"/>
                </a:solidFill>
                <a:latin typeface="Cambria" pitchFamily="18" charset="0"/>
                <a:ea typeface="Cambria" pitchFamily="18" charset="0"/>
              </a:rPr>
              <a:t> </a:t>
            </a:r>
            <a:r>
              <a:rPr lang="sr-Cyrl-RS" sz="2200" dirty="0" smtClean="0">
                <a:solidFill>
                  <a:srgbClr val="FFFF00"/>
                </a:solidFill>
                <a:latin typeface="Cambria" pitchFamily="18" charset="0"/>
                <a:ea typeface="Cambria" pitchFamily="18" charset="0"/>
              </a:rPr>
              <a:t>   - мутагеност</a:t>
            </a:r>
            <a:endParaRPr lang="en-US" sz="2200" dirty="0">
              <a:solidFill>
                <a:srgbClr val="FFFF00"/>
              </a:solidFill>
              <a:latin typeface="Cambria" pitchFamily="18" charset="0"/>
              <a:ea typeface="Cambria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3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472" y="785794"/>
            <a:ext cx="7467600" cy="4873752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2800" dirty="0">
              <a:latin typeface="Cambria" pitchFamily="18" charset="0"/>
            </a:endParaRPr>
          </a:p>
          <a:p>
            <a:r>
              <a:rPr lang="en-US" sz="2800" dirty="0" err="1">
                <a:latin typeface="Cambria" pitchFamily="18" charset="0"/>
              </a:rPr>
              <a:t>Ефикасност</a:t>
            </a:r>
            <a:r>
              <a:rPr lang="en-US" sz="2800" dirty="0">
                <a:latin typeface="Cambria" pitchFamily="18" charset="0"/>
              </a:rPr>
              <a:t> и </a:t>
            </a:r>
            <a:r>
              <a:rPr lang="en-US" sz="2800" dirty="0" err="1">
                <a:latin typeface="Cambria" pitchFamily="18" charset="0"/>
              </a:rPr>
              <a:t>безбедност</a:t>
            </a:r>
            <a:r>
              <a:rPr lang="en-US" sz="2800" dirty="0">
                <a:latin typeface="Cambria" pitchFamily="18" charset="0"/>
              </a:rPr>
              <a:t> </a:t>
            </a:r>
            <a:r>
              <a:rPr lang="en-US" sz="2800" dirty="0" err="1">
                <a:latin typeface="Cambria" pitchFamily="18" charset="0"/>
              </a:rPr>
              <a:t>лека</a:t>
            </a:r>
            <a:r>
              <a:rPr lang="en-US" sz="2800" dirty="0">
                <a:latin typeface="Cambria" pitchFamily="18" charset="0"/>
              </a:rPr>
              <a:t> </a:t>
            </a:r>
            <a:r>
              <a:rPr lang="en-US" sz="2800" dirty="0" err="1">
                <a:latin typeface="Cambria" pitchFamily="18" charset="0"/>
              </a:rPr>
              <a:t>се</a:t>
            </a:r>
            <a:r>
              <a:rPr lang="en-US" sz="2800" dirty="0">
                <a:latin typeface="Cambria" pitchFamily="18" charset="0"/>
              </a:rPr>
              <a:t> </a:t>
            </a:r>
            <a:r>
              <a:rPr lang="en-US" sz="2800" dirty="0" err="1">
                <a:latin typeface="Cambria" pitchFamily="18" charset="0"/>
              </a:rPr>
              <a:t>испитују</a:t>
            </a:r>
            <a:r>
              <a:rPr lang="en-US" sz="2800" dirty="0">
                <a:latin typeface="Cambria" pitchFamily="18" charset="0"/>
              </a:rPr>
              <a:t> у </a:t>
            </a:r>
            <a:r>
              <a:rPr lang="en-US" sz="2800" dirty="0" err="1">
                <a:latin typeface="Cambria" pitchFamily="18" charset="0"/>
              </a:rPr>
              <a:t>сложеним</a:t>
            </a:r>
            <a:r>
              <a:rPr lang="en-US" sz="2800" dirty="0">
                <a:latin typeface="Cambria" pitchFamily="18" charset="0"/>
              </a:rPr>
              <a:t> </a:t>
            </a:r>
            <a:r>
              <a:rPr lang="en-US" sz="2800" dirty="0" err="1">
                <a:latin typeface="Cambria" pitchFamily="18" charset="0"/>
              </a:rPr>
              <a:t>анималним</a:t>
            </a:r>
            <a:r>
              <a:rPr lang="en-US" sz="2800" dirty="0">
                <a:latin typeface="Cambria" pitchFamily="18" charset="0"/>
              </a:rPr>
              <a:t> </a:t>
            </a:r>
            <a:r>
              <a:rPr lang="en-US" sz="2800" dirty="0" err="1">
                <a:latin typeface="Cambria" pitchFamily="18" charset="0"/>
              </a:rPr>
              <a:t>студијама</a:t>
            </a:r>
            <a:r>
              <a:rPr lang="en-US" sz="2800" dirty="0">
                <a:latin typeface="Cambria" pitchFamily="18" charset="0"/>
              </a:rPr>
              <a:t>.</a:t>
            </a:r>
            <a:r>
              <a:rPr lang="sr-Cyrl-RS" sz="2800" dirty="0">
                <a:latin typeface="Cambria" pitchFamily="18" charset="0"/>
              </a:rPr>
              <a:t> </a:t>
            </a:r>
          </a:p>
          <a:p>
            <a:endParaRPr lang="sr-Cyrl-RS" sz="2800" dirty="0">
              <a:latin typeface="Cambria" pitchFamily="18" charset="0"/>
            </a:endParaRPr>
          </a:p>
          <a:p>
            <a:r>
              <a:rPr lang="sr-Cyrl-RS" sz="2800" dirty="0">
                <a:latin typeface="Cambria" pitchFamily="18" charset="0"/>
              </a:rPr>
              <a:t>Одабир кандидата који испољавају задовољавајућу </a:t>
            </a:r>
            <a:r>
              <a:rPr lang="sr-Cyrl-RS" sz="2800" b="1" dirty="0">
                <a:solidFill>
                  <a:srgbClr val="FFFF00"/>
                </a:solidFill>
                <a:latin typeface="Cambria" pitchFamily="18" charset="0"/>
              </a:rPr>
              <a:t>биолошку активност </a:t>
            </a:r>
            <a:r>
              <a:rPr lang="sr-Cyrl-RS" sz="2800" dirty="0">
                <a:latin typeface="Cambria" pitchFamily="18" charset="0"/>
              </a:rPr>
              <a:t>у лечењу испитиване болести и </a:t>
            </a:r>
          </a:p>
          <a:p>
            <a:r>
              <a:rPr lang="sr-Cyrl-RS" sz="2800" b="1" dirty="0">
                <a:solidFill>
                  <a:srgbClr val="FFFF00"/>
                </a:solidFill>
                <a:latin typeface="Cambria" pitchFamily="18" charset="0"/>
              </a:rPr>
              <a:t>добар безбедносни профил </a:t>
            </a:r>
            <a:r>
              <a:rPr lang="sr-Cyrl-RS" sz="2800" dirty="0">
                <a:latin typeface="Cambria" pitchFamily="18" charset="0"/>
              </a:rPr>
              <a:t>да се испитивање може наставити на хуманој популацији. </a:t>
            </a:r>
            <a:endParaRPr lang="en-US" sz="2800" dirty="0">
              <a:latin typeface="Cambria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910" y="785794"/>
            <a:ext cx="8229600" cy="45262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sr-Cyrl-RS" dirty="0"/>
              <a:t>   </a:t>
            </a:r>
          </a:p>
          <a:p>
            <a:pPr>
              <a:buNone/>
            </a:pPr>
            <a:endParaRPr lang="sr-Cyrl-RS" sz="23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None/>
            </a:pPr>
            <a:r>
              <a:rPr lang="sr-Cyrl-RS" sz="2300" dirty="0">
                <a:latin typeface="Cambria" panose="02040503050406030204" pitchFamily="18" charset="0"/>
                <a:ea typeface="Cambria" panose="02040503050406030204" pitchFamily="18" charset="0"/>
              </a:rPr>
              <a:t>   </a:t>
            </a:r>
            <a:r>
              <a:rPr lang="en-US" sz="2300" dirty="0" err="1">
                <a:latin typeface="Cambria" panose="02040503050406030204" pitchFamily="18" charset="0"/>
                <a:ea typeface="Cambria" panose="02040503050406030204" pitchFamily="18" charset="0"/>
              </a:rPr>
              <a:t>Важан</a:t>
            </a:r>
            <a:r>
              <a:rPr lang="en-US" sz="23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300" dirty="0" err="1">
                <a:latin typeface="Cambria" panose="02040503050406030204" pitchFamily="18" charset="0"/>
                <a:ea typeface="Cambria" panose="02040503050406030204" pitchFamily="18" charset="0"/>
              </a:rPr>
              <a:t>сегмет</a:t>
            </a:r>
            <a:r>
              <a:rPr lang="en-US" sz="2300" dirty="0">
                <a:latin typeface="Cambria" panose="02040503050406030204" pitchFamily="18" charset="0"/>
                <a:ea typeface="Cambria" panose="02040503050406030204" pitchFamily="18" charset="0"/>
              </a:rPr>
              <a:t> у </a:t>
            </a:r>
            <a:r>
              <a:rPr lang="en-US" sz="2300" dirty="0" err="1">
                <a:latin typeface="Cambria" panose="02040503050406030204" pitchFamily="18" charset="0"/>
                <a:ea typeface="Cambria" panose="02040503050406030204" pitchFamily="18" charset="0"/>
              </a:rPr>
              <a:t>развоју</a:t>
            </a:r>
            <a:r>
              <a:rPr lang="en-US" sz="23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300" dirty="0" err="1">
                <a:latin typeface="Cambria" panose="02040503050406030204" pitchFamily="18" charset="0"/>
                <a:ea typeface="Cambria" panose="02040503050406030204" pitchFamily="18" charset="0"/>
              </a:rPr>
              <a:t>лека</a:t>
            </a:r>
            <a:r>
              <a:rPr lang="en-US" sz="23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300" dirty="0" err="1">
                <a:latin typeface="Cambria" panose="02040503050406030204" pitchFamily="18" charset="0"/>
                <a:ea typeface="Cambria" panose="02040503050406030204" pitchFamily="18" charset="0"/>
              </a:rPr>
              <a:t>представљају</a:t>
            </a:r>
            <a:r>
              <a:rPr lang="en-US" sz="23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300" dirty="0" err="1">
                <a:latin typeface="Cambria" panose="02040503050406030204" pitchFamily="18" charset="0"/>
                <a:ea typeface="Cambria" panose="02040503050406030204" pitchFamily="18" charset="0"/>
              </a:rPr>
              <a:t>студије</a:t>
            </a:r>
            <a:r>
              <a:rPr lang="en-US" sz="23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300" dirty="0" err="1">
                <a:latin typeface="Cambria" panose="02040503050406030204" pitchFamily="18" charset="0"/>
                <a:ea typeface="Cambria" panose="02040503050406030204" pitchFamily="18" charset="0"/>
              </a:rPr>
              <a:t>на</a:t>
            </a:r>
            <a:r>
              <a:rPr lang="en-US" sz="23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300" dirty="0" err="1">
                <a:latin typeface="Cambria" panose="02040503050406030204" pitchFamily="18" charset="0"/>
                <a:ea typeface="Cambria" panose="02040503050406030204" pitchFamily="18" charset="0"/>
              </a:rPr>
              <a:t>анималним</a:t>
            </a:r>
            <a:r>
              <a:rPr lang="en-US" sz="23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300" dirty="0" err="1">
                <a:latin typeface="Cambria" panose="02040503050406030204" pitchFamily="18" charset="0"/>
                <a:ea typeface="Cambria" panose="02040503050406030204" pitchFamily="18" charset="0"/>
              </a:rPr>
              <a:t>моделима</a:t>
            </a:r>
            <a:r>
              <a:rPr lang="en-US" sz="23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300" dirty="0" err="1">
                <a:latin typeface="Cambria" panose="02040503050406030204" pitchFamily="18" charset="0"/>
                <a:ea typeface="Cambria" panose="02040503050406030204" pitchFamily="18" charset="0"/>
              </a:rPr>
              <a:t>јер</a:t>
            </a:r>
            <a:r>
              <a:rPr lang="en-US" sz="23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300" dirty="0" err="1">
                <a:latin typeface="Cambria" panose="02040503050406030204" pitchFamily="18" charset="0"/>
                <a:ea typeface="Cambria" panose="02040503050406030204" pitchFamily="18" charset="0"/>
              </a:rPr>
              <a:t>оне</a:t>
            </a:r>
            <a:r>
              <a:rPr lang="en-US" sz="23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300" dirty="0" err="1">
                <a:latin typeface="Cambria" panose="02040503050406030204" pitchFamily="18" charset="0"/>
                <a:ea typeface="Cambria" panose="02040503050406030204" pitchFamily="18" charset="0"/>
              </a:rPr>
              <a:t>дају</a:t>
            </a:r>
            <a:r>
              <a:rPr lang="en-US" sz="23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300" dirty="0" err="1">
                <a:latin typeface="Cambria" panose="02040503050406030204" pitchFamily="18" charset="0"/>
                <a:ea typeface="Cambria" panose="02040503050406030204" pitchFamily="18" charset="0"/>
              </a:rPr>
              <a:t>сазнања</a:t>
            </a:r>
            <a:r>
              <a:rPr lang="en-US" sz="2300" dirty="0">
                <a:latin typeface="Cambria" panose="02040503050406030204" pitchFamily="18" charset="0"/>
                <a:ea typeface="Cambria" panose="02040503050406030204" pitchFamily="18" charset="0"/>
              </a:rPr>
              <a:t> о</a:t>
            </a:r>
            <a:r>
              <a:rPr lang="sr-Cyrl-RS" sz="2300" dirty="0">
                <a:latin typeface="Cambria" panose="02040503050406030204" pitchFamily="18" charset="0"/>
                <a:ea typeface="Cambria" panose="02040503050406030204" pitchFamily="18" charset="0"/>
              </a:rPr>
              <a:t>:</a:t>
            </a:r>
          </a:p>
          <a:p>
            <a:pPr>
              <a:buNone/>
            </a:pPr>
            <a:endParaRPr lang="sr-Cyrl-RS" sz="23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sz="23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300" dirty="0" err="1">
                <a:latin typeface="Cambria" panose="02040503050406030204" pitchFamily="18" charset="0"/>
                <a:ea typeface="Cambria" panose="02040503050406030204" pitchFamily="18" charset="0"/>
              </a:rPr>
              <a:t>фармаколошком</a:t>
            </a:r>
            <a:r>
              <a:rPr lang="en-US" sz="23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300" dirty="0" err="1">
                <a:latin typeface="Cambria" panose="02040503050406030204" pitchFamily="18" charset="0"/>
                <a:ea typeface="Cambria" panose="02040503050406030204" pitchFamily="18" charset="0"/>
              </a:rPr>
              <a:t>ефекту</a:t>
            </a:r>
            <a:r>
              <a:rPr lang="en-US" sz="23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300" dirty="0" err="1">
                <a:latin typeface="Cambria" panose="02040503050406030204" pitchFamily="18" charset="0"/>
                <a:ea typeface="Cambria" panose="02040503050406030204" pitchFamily="18" charset="0"/>
              </a:rPr>
              <a:t>лека</a:t>
            </a:r>
            <a:endParaRPr lang="sr-Cyrl-RS" sz="23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sr-Cyrl-RS" sz="23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300" dirty="0" err="1">
                <a:latin typeface="Cambria" panose="02040503050406030204" pitchFamily="18" charset="0"/>
                <a:ea typeface="Cambria" panose="02040503050406030204" pitchFamily="18" charset="0"/>
              </a:rPr>
              <a:t>фармакокинетском</a:t>
            </a:r>
            <a:r>
              <a:rPr lang="en-US" sz="23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300" dirty="0" err="1">
                <a:latin typeface="Cambria" panose="02040503050406030204" pitchFamily="18" charset="0"/>
                <a:ea typeface="Cambria" panose="02040503050406030204" pitchFamily="18" charset="0"/>
              </a:rPr>
              <a:t>профилу</a:t>
            </a:r>
            <a:r>
              <a:rPr lang="en-US" sz="23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300" dirty="0" err="1">
                <a:latin typeface="Cambria" panose="02040503050406030204" pitchFamily="18" charset="0"/>
                <a:ea typeface="Cambria" panose="02040503050406030204" pitchFamily="18" charset="0"/>
              </a:rPr>
              <a:t>као</a:t>
            </a:r>
            <a:r>
              <a:rPr lang="en-US" sz="2300" dirty="0">
                <a:latin typeface="Cambria" panose="02040503050406030204" pitchFamily="18" charset="0"/>
                <a:ea typeface="Cambria" panose="02040503050406030204" pitchFamily="18" charset="0"/>
              </a:rPr>
              <a:t> и</a:t>
            </a:r>
            <a:endParaRPr lang="sr-Cyrl-RS" sz="23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sz="23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300" dirty="0" err="1">
                <a:latin typeface="Cambria" panose="02040503050406030204" pitchFamily="18" charset="0"/>
                <a:ea typeface="Cambria" panose="02040503050406030204" pitchFamily="18" charset="0"/>
              </a:rPr>
              <a:t>токсиколошком</a:t>
            </a:r>
            <a:r>
              <a:rPr lang="en-US" sz="23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2300" dirty="0" err="1">
                <a:latin typeface="Cambria" panose="02040503050406030204" pitchFamily="18" charset="0"/>
                <a:ea typeface="Cambria" panose="02040503050406030204" pitchFamily="18" charset="0"/>
              </a:rPr>
              <a:t>профилу</a:t>
            </a:r>
            <a:r>
              <a:rPr lang="en-US" sz="2300" dirty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RS" sz="3300" dirty="0">
                <a:solidFill>
                  <a:srgbClr val="FF0000"/>
                </a:solidFill>
                <a:latin typeface="Cambria" pitchFamily="18" charset="0"/>
              </a:rPr>
              <a:t>Искључење лека из студије</a:t>
            </a:r>
            <a:endParaRPr lang="en-US" sz="3300" dirty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785926"/>
            <a:ext cx="8229600" cy="4526280"/>
          </a:xfrm>
        </p:spPr>
        <p:txBody>
          <a:bodyPr>
            <a:normAutofit/>
          </a:bodyPr>
          <a:lstStyle/>
          <a:p>
            <a:r>
              <a:rPr lang="en-US" sz="2600" dirty="0" err="1">
                <a:latin typeface="Cambria" pitchFamily="18" charset="0"/>
                <a:cs typeface="Arial" pitchFamily="34" charset="0"/>
              </a:rPr>
              <a:t>утврђена</a:t>
            </a:r>
            <a:r>
              <a:rPr lang="en-US" sz="2600" dirty="0">
                <a:latin typeface="Cambria" pitchFamily="18" charset="0"/>
                <a:cs typeface="Arial" pitchFamily="34" charset="0"/>
              </a:rPr>
              <a:t> </a:t>
            </a:r>
            <a:r>
              <a:rPr lang="en-US" sz="2600" dirty="0" err="1">
                <a:latin typeface="Cambria" pitchFamily="18" charset="0"/>
                <a:cs typeface="Arial" pitchFamily="34" charset="0"/>
              </a:rPr>
              <a:t>токсичност</a:t>
            </a:r>
            <a:r>
              <a:rPr lang="en-US" sz="2600" dirty="0">
                <a:latin typeface="Cambria" pitchFamily="18" charset="0"/>
                <a:cs typeface="Arial" pitchFamily="34" charset="0"/>
              </a:rPr>
              <a:t> у </a:t>
            </a:r>
            <a:r>
              <a:rPr lang="en-US" sz="2600" dirty="0" err="1">
                <a:latin typeface="Cambria" pitchFamily="18" charset="0"/>
                <a:cs typeface="Arial" pitchFamily="34" charset="0"/>
              </a:rPr>
              <a:t>виду</a:t>
            </a:r>
            <a:r>
              <a:rPr lang="en-US" sz="2600" dirty="0">
                <a:latin typeface="Cambria" pitchFamily="18" charset="0"/>
                <a:cs typeface="Arial" pitchFamily="34" charset="0"/>
              </a:rPr>
              <a:t> </a:t>
            </a:r>
            <a:r>
              <a:rPr lang="en-US" sz="2600" dirty="0" err="1">
                <a:latin typeface="Cambria" pitchFamily="18" charset="0"/>
                <a:cs typeface="Arial" pitchFamily="34" charset="0"/>
              </a:rPr>
              <a:t>мутагености</a:t>
            </a:r>
            <a:r>
              <a:rPr lang="en-US" sz="2600" dirty="0">
                <a:latin typeface="Cambria" pitchFamily="18" charset="0"/>
                <a:cs typeface="Arial" pitchFamily="34" charset="0"/>
              </a:rPr>
              <a:t>, </a:t>
            </a:r>
            <a:r>
              <a:rPr lang="en-US" sz="2600" dirty="0" err="1">
                <a:latin typeface="Cambria" pitchFamily="18" charset="0"/>
                <a:cs typeface="Arial" pitchFamily="34" charset="0"/>
              </a:rPr>
              <a:t>цитотоксичности</a:t>
            </a:r>
            <a:r>
              <a:rPr lang="en-US" sz="2600" dirty="0">
                <a:latin typeface="Cambria" pitchFamily="18" charset="0"/>
                <a:cs typeface="Arial" pitchFamily="34" charset="0"/>
              </a:rPr>
              <a:t> и </a:t>
            </a:r>
            <a:r>
              <a:rPr lang="en-US" sz="2600" dirty="0" err="1">
                <a:latin typeface="Cambria" pitchFamily="18" charset="0"/>
                <a:cs typeface="Arial" pitchFamily="34" charset="0"/>
              </a:rPr>
              <a:t>слично</a:t>
            </a:r>
            <a:endParaRPr lang="sr-Cyrl-RS" sz="2600" dirty="0">
              <a:latin typeface="Cambria" pitchFamily="18" charset="0"/>
              <a:cs typeface="Arial" pitchFamily="34" charset="0"/>
            </a:endParaRPr>
          </a:p>
          <a:p>
            <a:endParaRPr lang="en-US" sz="2600" dirty="0">
              <a:latin typeface="Cambria" pitchFamily="18" charset="0"/>
              <a:cs typeface="Arial" pitchFamily="34" charset="0"/>
            </a:endParaRPr>
          </a:p>
          <a:p>
            <a:r>
              <a:rPr lang="en-US" sz="2600" dirty="0" err="1">
                <a:latin typeface="Cambria" pitchFamily="18" charset="0"/>
                <a:cs typeface="Arial" pitchFamily="34" charset="0"/>
              </a:rPr>
              <a:t>лоше</a:t>
            </a:r>
            <a:r>
              <a:rPr lang="en-US" sz="2600" dirty="0">
                <a:latin typeface="Cambria" pitchFamily="18" charset="0"/>
                <a:cs typeface="Arial" pitchFamily="34" charset="0"/>
              </a:rPr>
              <a:t> </a:t>
            </a:r>
            <a:r>
              <a:rPr lang="en-US" sz="2600" dirty="0" err="1">
                <a:latin typeface="Cambria" pitchFamily="18" charset="0"/>
                <a:cs typeface="Arial" pitchFamily="34" charset="0"/>
              </a:rPr>
              <a:t>биофармацеутс</a:t>
            </a:r>
            <a:r>
              <a:rPr lang="sr-Cyrl-RS" sz="2600" dirty="0">
                <a:latin typeface="Cambria" pitchFamily="18" charset="0"/>
                <a:cs typeface="Arial" pitchFamily="34" charset="0"/>
              </a:rPr>
              <a:t>ке</a:t>
            </a:r>
            <a:r>
              <a:rPr lang="en-US" sz="2600" dirty="0">
                <a:latin typeface="Cambria" pitchFamily="18" charset="0"/>
                <a:cs typeface="Arial" pitchFamily="34" charset="0"/>
              </a:rPr>
              <a:t> </a:t>
            </a:r>
            <a:r>
              <a:rPr lang="en-US" sz="2600" dirty="0" err="1">
                <a:latin typeface="Cambria" pitchFamily="18" charset="0"/>
                <a:cs typeface="Arial" pitchFamily="34" charset="0"/>
              </a:rPr>
              <a:t>карактеристик</a:t>
            </a:r>
            <a:r>
              <a:rPr lang="sr-Cyrl-RS" sz="2600" dirty="0">
                <a:latin typeface="Cambria" pitchFamily="18" charset="0"/>
                <a:cs typeface="Arial" pitchFamily="34" charset="0"/>
              </a:rPr>
              <a:t>е</a:t>
            </a:r>
            <a:r>
              <a:rPr lang="en-US" sz="2600" dirty="0">
                <a:latin typeface="Cambria" pitchFamily="18" charset="0"/>
                <a:cs typeface="Arial" pitchFamily="34" charset="0"/>
              </a:rPr>
              <a:t>, </a:t>
            </a:r>
            <a:r>
              <a:rPr lang="en-US" sz="2600" dirty="0" err="1">
                <a:latin typeface="Cambria" pitchFamily="18" charset="0"/>
                <a:cs typeface="Arial" pitchFamily="34" charset="0"/>
              </a:rPr>
              <a:t>односно</a:t>
            </a:r>
            <a:r>
              <a:rPr lang="en-US" sz="2600" dirty="0">
                <a:latin typeface="Cambria" pitchFamily="18" charset="0"/>
                <a:cs typeface="Arial" pitchFamily="34" charset="0"/>
              </a:rPr>
              <a:t> </a:t>
            </a:r>
            <a:r>
              <a:rPr lang="en-US" sz="2600" dirty="0" err="1">
                <a:latin typeface="Cambria" pitchFamily="18" charset="0"/>
                <a:cs typeface="Arial" pitchFamily="34" charset="0"/>
              </a:rPr>
              <a:t>неадеква</a:t>
            </a:r>
            <a:r>
              <a:rPr lang="sr-Cyrl-RS" sz="2600" dirty="0">
                <a:latin typeface="Cambria" pitchFamily="18" charset="0"/>
                <a:cs typeface="Arial" pitchFamily="34" charset="0"/>
              </a:rPr>
              <a:t>тан</a:t>
            </a:r>
            <a:r>
              <a:rPr lang="en-US" sz="2600" dirty="0">
                <a:latin typeface="Cambria" pitchFamily="18" charset="0"/>
                <a:cs typeface="Arial" pitchFamily="34" charset="0"/>
              </a:rPr>
              <a:t> </a:t>
            </a:r>
            <a:r>
              <a:rPr lang="en-US" sz="2600" dirty="0" err="1">
                <a:latin typeface="Cambria" pitchFamily="18" charset="0"/>
                <a:cs typeface="Arial" pitchFamily="34" charset="0"/>
              </a:rPr>
              <a:t>фармакокинетск</a:t>
            </a:r>
            <a:r>
              <a:rPr lang="sr-Cyrl-RS" sz="2600" dirty="0">
                <a:latin typeface="Cambria" pitchFamily="18" charset="0"/>
                <a:cs typeface="Arial" pitchFamily="34" charset="0"/>
              </a:rPr>
              <a:t>и </a:t>
            </a:r>
            <a:r>
              <a:rPr lang="en-US" sz="2600" dirty="0" err="1">
                <a:latin typeface="Cambria" pitchFamily="18" charset="0"/>
                <a:cs typeface="Arial" pitchFamily="34" charset="0"/>
              </a:rPr>
              <a:t>профила</a:t>
            </a:r>
            <a:r>
              <a:rPr lang="en-US" sz="2600" dirty="0">
                <a:latin typeface="Cambria" pitchFamily="18" charset="0"/>
                <a:cs typeface="Arial" pitchFamily="34" charset="0"/>
              </a:rPr>
              <a:t> и </a:t>
            </a:r>
            <a:endParaRPr lang="sr-Cyrl-RS" sz="2600" dirty="0">
              <a:latin typeface="Cambria" pitchFamily="18" charset="0"/>
              <a:cs typeface="Arial" pitchFamily="34" charset="0"/>
            </a:endParaRPr>
          </a:p>
          <a:p>
            <a:pPr>
              <a:buNone/>
            </a:pPr>
            <a:endParaRPr lang="en-US" sz="2600" dirty="0">
              <a:latin typeface="Cambria" pitchFamily="18" charset="0"/>
              <a:cs typeface="Arial" pitchFamily="34" charset="0"/>
            </a:endParaRPr>
          </a:p>
          <a:p>
            <a:r>
              <a:rPr lang="en-US" sz="2600" dirty="0" err="1">
                <a:latin typeface="Cambria" pitchFamily="18" charset="0"/>
                <a:cs typeface="Arial" pitchFamily="34" charset="0"/>
              </a:rPr>
              <a:t>недовољна</a:t>
            </a:r>
            <a:r>
              <a:rPr lang="en-US" sz="2600" dirty="0">
                <a:latin typeface="Cambria" pitchFamily="18" charset="0"/>
                <a:cs typeface="Arial" pitchFamily="34" charset="0"/>
              </a:rPr>
              <a:t> </a:t>
            </a:r>
            <a:r>
              <a:rPr lang="en-US" sz="2600" dirty="0" err="1">
                <a:latin typeface="Cambria" pitchFamily="18" charset="0"/>
                <a:cs typeface="Arial" pitchFamily="34" charset="0"/>
              </a:rPr>
              <a:t>ефикасност</a:t>
            </a:r>
            <a:endParaRPr lang="en-US" sz="2600" dirty="0">
              <a:latin typeface="Cambria" pitchFamily="18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83568" y="1124744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sr-Cyrl-RS" sz="3200" dirty="0">
                <a:solidFill>
                  <a:srgbClr val="0070C0"/>
                </a:solidFill>
                <a:latin typeface="+mn-lt"/>
              </a:rPr>
              <a:t/>
            </a:r>
            <a:br>
              <a:rPr lang="sr-Cyrl-RS" sz="3200" dirty="0">
                <a:solidFill>
                  <a:srgbClr val="0070C0"/>
                </a:solidFill>
                <a:latin typeface="+mn-lt"/>
              </a:rPr>
            </a:br>
            <a:r>
              <a:rPr lang="sr-Cyrl-RS" sz="3200" dirty="0">
                <a:solidFill>
                  <a:srgbClr val="0070C0"/>
                </a:solidFill>
                <a:latin typeface="+mn-lt"/>
              </a:rPr>
              <a:t/>
            </a:r>
            <a:br>
              <a:rPr lang="sr-Cyrl-RS" sz="3200" dirty="0">
                <a:solidFill>
                  <a:srgbClr val="0070C0"/>
                </a:solidFill>
                <a:latin typeface="+mn-lt"/>
              </a:rPr>
            </a:br>
            <a:r>
              <a:rPr lang="sr-Cyrl-RS" sz="3200" dirty="0">
                <a:solidFill>
                  <a:srgbClr val="0070C0"/>
                </a:solidFill>
                <a:latin typeface="+mn-lt"/>
              </a:rPr>
              <a:t/>
            </a:r>
            <a:br>
              <a:rPr lang="sr-Cyrl-RS" sz="3200" dirty="0">
                <a:solidFill>
                  <a:srgbClr val="0070C0"/>
                </a:solidFill>
                <a:latin typeface="+mn-lt"/>
              </a:rPr>
            </a:br>
            <a:r>
              <a:rPr lang="sr-Cyrl-RS" sz="32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К</a:t>
            </a:r>
            <a:r>
              <a:rPr lang="sr-Cyrl-RS" sz="39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линичка испитивања</a:t>
            </a:r>
            <a:endParaRPr lang="en-US" sz="3900" b="1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613" y="-603448"/>
            <a:ext cx="8426774" cy="4800600"/>
          </a:xfrm>
        </p:spPr>
        <p:txBody>
          <a:bodyPr/>
          <a:lstStyle/>
          <a:p>
            <a:pPr algn="ctr">
              <a:buNone/>
            </a:pPr>
            <a:r>
              <a:rPr lang="sr-Cyrl-RS" dirty="0">
                <a:latin typeface="Arial" pitchFamily="34" charset="0"/>
                <a:cs typeface="Arial" pitchFamily="34" charset="0"/>
              </a:rPr>
              <a:t>  </a:t>
            </a:r>
          </a:p>
          <a:p>
            <a:pPr algn="ctr">
              <a:buNone/>
            </a:pPr>
            <a:endParaRPr lang="sr-Cyrl-RS" sz="3000" dirty="0"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48" y="428604"/>
            <a:ext cx="7467600" cy="6000792"/>
          </a:xfrm>
        </p:spPr>
        <p:txBody>
          <a:bodyPr>
            <a:normAutofit fontScale="85000" lnSpcReduction="10000"/>
          </a:bodyPr>
          <a:lstStyle/>
          <a:p>
            <a:r>
              <a:rPr lang="sr-Cyrl-RS" sz="3100" dirty="0">
                <a:solidFill>
                  <a:srgbClr val="C00000"/>
                </a:solidFill>
                <a:latin typeface="Cambria" pitchFamily="18" charset="0"/>
                <a:cs typeface="Arial" pitchFamily="34" charset="0"/>
              </a:rPr>
              <a:t>Ф</a:t>
            </a:r>
            <a:r>
              <a:rPr lang="en-US" sz="3100" dirty="0" err="1">
                <a:solidFill>
                  <a:srgbClr val="C00000"/>
                </a:solidFill>
                <a:latin typeface="Cambria" pitchFamily="18" charset="0"/>
                <a:cs typeface="Arial" pitchFamily="34" charset="0"/>
              </a:rPr>
              <a:t>аз</a:t>
            </a:r>
            <a:r>
              <a:rPr lang="sr-Cyrl-RS" sz="3100" dirty="0">
                <a:solidFill>
                  <a:srgbClr val="C00000"/>
                </a:solidFill>
                <a:latin typeface="Cambria" pitchFamily="18" charset="0"/>
                <a:cs typeface="Arial" pitchFamily="34" charset="0"/>
              </a:rPr>
              <a:t>а</a:t>
            </a:r>
            <a:r>
              <a:rPr lang="en-US" sz="3100" dirty="0">
                <a:solidFill>
                  <a:srgbClr val="C00000"/>
                </a:solidFill>
                <a:latin typeface="Cambria" pitchFamily="18" charset="0"/>
                <a:cs typeface="Arial" pitchFamily="34" charset="0"/>
              </a:rPr>
              <a:t> I </a:t>
            </a:r>
            <a:r>
              <a:rPr lang="sr-Cyrl-RS" sz="3100" dirty="0">
                <a:latin typeface="Cambria" pitchFamily="18" charset="0"/>
                <a:cs typeface="Arial" pitchFamily="34" charset="0"/>
              </a:rPr>
              <a:t>- </a:t>
            </a:r>
            <a:r>
              <a:rPr lang="en-US" sz="3100" dirty="0" err="1">
                <a:latin typeface="Cambria" pitchFamily="18" charset="0"/>
                <a:cs typeface="Arial" pitchFamily="34" charset="0"/>
              </a:rPr>
              <a:t>испитује</a:t>
            </a:r>
            <a:r>
              <a:rPr lang="en-US" sz="3100" dirty="0">
                <a:latin typeface="Cambria" pitchFamily="18" charset="0"/>
                <a:cs typeface="Arial" pitchFamily="34" charset="0"/>
              </a:rPr>
              <a:t> </a:t>
            </a:r>
            <a:r>
              <a:rPr lang="en-US" sz="3100" dirty="0" err="1">
                <a:latin typeface="Cambria" pitchFamily="18" charset="0"/>
                <a:cs typeface="Arial" pitchFamily="34" charset="0"/>
              </a:rPr>
              <a:t>се</a:t>
            </a:r>
            <a:r>
              <a:rPr lang="en-US" sz="3100" dirty="0">
                <a:latin typeface="Cambria" pitchFamily="18" charset="0"/>
                <a:cs typeface="Arial" pitchFamily="34" charset="0"/>
              </a:rPr>
              <a:t> </a:t>
            </a:r>
            <a:r>
              <a:rPr lang="en-US" sz="3100" dirty="0" err="1">
                <a:latin typeface="Cambria" pitchFamily="18" charset="0"/>
                <a:cs typeface="Arial" pitchFamily="34" charset="0"/>
              </a:rPr>
              <a:t>безбедност</a:t>
            </a:r>
            <a:r>
              <a:rPr lang="en-US" sz="3100" dirty="0">
                <a:latin typeface="Cambria" pitchFamily="18" charset="0"/>
                <a:cs typeface="Arial" pitchFamily="34" charset="0"/>
              </a:rPr>
              <a:t> и </a:t>
            </a:r>
            <a:r>
              <a:rPr lang="en-US" sz="3100" dirty="0" err="1">
                <a:latin typeface="Cambria" pitchFamily="18" charset="0"/>
                <a:cs typeface="Arial" pitchFamily="34" charset="0"/>
              </a:rPr>
              <a:t>фармакокинетика</a:t>
            </a:r>
            <a:r>
              <a:rPr lang="en-US" sz="3100" dirty="0">
                <a:latin typeface="Cambria" pitchFamily="18" charset="0"/>
                <a:cs typeface="Arial" pitchFamily="34" charset="0"/>
              </a:rPr>
              <a:t> </a:t>
            </a:r>
            <a:r>
              <a:rPr lang="en-US" sz="3100" dirty="0" err="1">
                <a:latin typeface="Cambria" pitchFamily="18" charset="0"/>
                <a:cs typeface="Arial" pitchFamily="34" charset="0"/>
              </a:rPr>
              <a:t>на</a:t>
            </a:r>
            <a:r>
              <a:rPr lang="en-US" sz="3100" dirty="0">
                <a:latin typeface="Cambria" pitchFamily="18" charset="0"/>
                <a:cs typeface="Arial" pitchFamily="34" charset="0"/>
              </a:rPr>
              <a:t> </a:t>
            </a:r>
            <a:r>
              <a:rPr lang="en-US" sz="3100" dirty="0" err="1">
                <a:latin typeface="Cambria" pitchFamily="18" charset="0"/>
                <a:cs typeface="Arial" pitchFamily="34" charset="0"/>
              </a:rPr>
              <a:t>здравим</a:t>
            </a:r>
            <a:r>
              <a:rPr lang="en-US" sz="3100" dirty="0">
                <a:latin typeface="Cambria" pitchFamily="18" charset="0"/>
                <a:cs typeface="Arial" pitchFamily="34" charset="0"/>
              </a:rPr>
              <a:t> </a:t>
            </a:r>
            <a:r>
              <a:rPr lang="en-US" sz="3100" dirty="0" err="1">
                <a:latin typeface="Cambria" pitchFamily="18" charset="0"/>
                <a:cs typeface="Arial" pitchFamily="34" charset="0"/>
              </a:rPr>
              <a:t>добровољцима</a:t>
            </a:r>
            <a:r>
              <a:rPr lang="en-US" sz="3100" dirty="0">
                <a:latin typeface="Cambria" pitchFamily="18" charset="0"/>
                <a:cs typeface="Arial" pitchFamily="34" charset="0"/>
              </a:rPr>
              <a:t>.</a:t>
            </a:r>
            <a:endParaRPr lang="sr-Cyrl-RS" sz="3100" dirty="0">
              <a:latin typeface="Cambria" pitchFamily="18" charset="0"/>
              <a:cs typeface="Arial" pitchFamily="34" charset="0"/>
            </a:endParaRPr>
          </a:p>
          <a:p>
            <a:endParaRPr lang="sr-Cyrl-RS" sz="3100" dirty="0">
              <a:latin typeface="Cambria" pitchFamily="18" charset="0"/>
              <a:cs typeface="Arial" pitchFamily="34" charset="0"/>
            </a:endParaRPr>
          </a:p>
          <a:p>
            <a:r>
              <a:rPr lang="sr-Cyrl-RS" sz="3100" dirty="0">
                <a:solidFill>
                  <a:srgbClr val="C00000"/>
                </a:solidFill>
                <a:latin typeface="Cambria" pitchFamily="18" charset="0"/>
                <a:cs typeface="Arial" pitchFamily="34" charset="0"/>
              </a:rPr>
              <a:t>Ф</a:t>
            </a:r>
            <a:r>
              <a:rPr lang="en-US" sz="3100" dirty="0" err="1">
                <a:solidFill>
                  <a:srgbClr val="C00000"/>
                </a:solidFill>
                <a:latin typeface="Cambria" pitchFamily="18" charset="0"/>
                <a:cs typeface="Arial" pitchFamily="34" charset="0"/>
              </a:rPr>
              <a:t>аз</a:t>
            </a:r>
            <a:r>
              <a:rPr lang="sr-Cyrl-RS" sz="3100" dirty="0">
                <a:solidFill>
                  <a:srgbClr val="C00000"/>
                </a:solidFill>
                <a:latin typeface="Cambria" pitchFamily="18" charset="0"/>
                <a:cs typeface="Arial" pitchFamily="34" charset="0"/>
              </a:rPr>
              <a:t>а</a:t>
            </a:r>
            <a:r>
              <a:rPr lang="en-US" sz="3100" dirty="0">
                <a:solidFill>
                  <a:srgbClr val="C00000"/>
                </a:solidFill>
                <a:latin typeface="Cambria" pitchFamily="18" charset="0"/>
                <a:cs typeface="Arial" pitchFamily="34" charset="0"/>
              </a:rPr>
              <a:t> II </a:t>
            </a:r>
            <a:r>
              <a:rPr lang="sr-Cyrl-RS" sz="3100" dirty="0">
                <a:latin typeface="Cambria" pitchFamily="18" charset="0"/>
                <a:cs typeface="Arial" pitchFamily="34" charset="0"/>
              </a:rPr>
              <a:t>- </a:t>
            </a:r>
            <a:r>
              <a:rPr lang="en-US" sz="3100" dirty="0" err="1">
                <a:latin typeface="Cambria" pitchFamily="18" charset="0"/>
                <a:cs typeface="Arial" pitchFamily="34" charset="0"/>
              </a:rPr>
              <a:t>спроводе</a:t>
            </a:r>
            <a:r>
              <a:rPr lang="en-US" sz="3100" dirty="0">
                <a:latin typeface="Cambria" pitchFamily="18" charset="0"/>
                <a:cs typeface="Arial" pitchFamily="34" charset="0"/>
              </a:rPr>
              <a:t> </a:t>
            </a:r>
            <a:r>
              <a:rPr lang="en-US" sz="3100" dirty="0" err="1">
                <a:latin typeface="Cambria" pitchFamily="18" charset="0"/>
                <a:cs typeface="Arial" pitchFamily="34" charset="0"/>
              </a:rPr>
              <a:t>се</a:t>
            </a:r>
            <a:r>
              <a:rPr lang="en-US" sz="3100" dirty="0">
                <a:latin typeface="Cambria" pitchFamily="18" charset="0"/>
                <a:cs typeface="Arial" pitchFamily="34" charset="0"/>
              </a:rPr>
              <a:t> </a:t>
            </a:r>
            <a:r>
              <a:rPr lang="en-US" sz="3100" dirty="0" err="1">
                <a:latin typeface="Cambria" pitchFamily="18" charset="0"/>
                <a:cs typeface="Arial" pitchFamily="34" charset="0"/>
              </a:rPr>
              <a:t>иста</a:t>
            </a:r>
            <a:r>
              <a:rPr lang="en-US" sz="3100" dirty="0">
                <a:latin typeface="Cambria" pitchFamily="18" charset="0"/>
                <a:cs typeface="Arial" pitchFamily="34" charset="0"/>
              </a:rPr>
              <a:t> </a:t>
            </a:r>
            <a:r>
              <a:rPr lang="en-US" sz="3100" dirty="0" err="1">
                <a:latin typeface="Cambria" pitchFamily="18" charset="0"/>
                <a:cs typeface="Arial" pitchFamily="34" charset="0"/>
              </a:rPr>
              <a:t>испитивања</a:t>
            </a:r>
            <a:r>
              <a:rPr lang="sr-Cyrl-RS" sz="3100" dirty="0">
                <a:latin typeface="Cambria" pitchFamily="18" charset="0"/>
                <a:cs typeface="Arial" pitchFamily="34" charset="0"/>
              </a:rPr>
              <a:t>,</a:t>
            </a:r>
            <a:r>
              <a:rPr lang="en-US" sz="3100" dirty="0">
                <a:latin typeface="Cambria" pitchFamily="18" charset="0"/>
                <a:cs typeface="Arial" pitchFamily="34" charset="0"/>
              </a:rPr>
              <a:t> </a:t>
            </a:r>
            <a:r>
              <a:rPr lang="en-US" sz="3100" dirty="0" err="1">
                <a:latin typeface="Cambria" pitchFamily="18" charset="0"/>
                <a:cs typeface="Arial" pitchFamily="34" charset="0"/>
              </a:rPr>
              <a:t>али</a:t>
            </a:r>
            <a:r>
              <a:rPr lang="en-US" sz="3100" dirty="0">
                <a:latin typeface="Cambria" pitchFamily="18" charset="0"/>
                <a:cs typeface="Arial" pitchFamily="34" charset="0"/>
              </a:rPr>
              <a:t> </a:t>
            </a:r>
            <a:r>
              <a:rPr lang="en-US" sz="3100" dirty="0" err="1">
                <a:latin typeface="Cambria" pitchFamily="18" charset="0"/>
                <a:cs typeface="Arial" pitchFamily="34" charset="0"/>
              </a:rPr>
              <a:t>на</a:t>
            </a:r>
            <a:r>
              <a:rPr lang="en-US" sz="3100" dirty="0">
                <a:latin typeface="Cambria" pitchFamily="18" charset="0"/>
                <a:cs typeface="Arial" pitchFamily="34" charset="0"/>
              </a:rPr>
              <a:t> </a:t>
            </a:r>
            <a:r>
              <a:rPr lang="en-US" sz="3100" dirty="0" err="1">
                <a:latin typeface="Cambria" pitchFamily="18" charset="0"/>
                <a:cs typeface="Arial" pitchFamily="34" charset="0"/>
              </a:rPr>
              <a:t>ограниченом</a:t>
            </a:r>
            <a:r>
              <a:rPr lang="en-US" sz="3100" dirty="0">
                <a:latin typeface="Cambria" pitchFamily="18" charset="0"/>
                <a:cs typeface="Arial" pitchFamily="34" charset="0"/>
              </a:rPr>
              <a:t> </a:t>
            </a:r>
            <a:r>
              <a:rPr lang="en-US" sz="3100" dirty="0" err="1">
                <a:latin typeface="Cambria" pitchFamily="18" charset="0"/>
                <a:cs typeface="Arial" pitchFamily="34" charset="0"/>
              </a:rPr>
              <a:t>броју</a:t>
            </a:r>
            <a:r>
              <a:rPr lang="en-US" sz="3100" dirty="0">
                <a:latin typeface="Cambria" pitchFamily="18" charset="0"/>
                <a:cs typeface="Arial" pitchFamily="34" charset="0"/>
              </a:rPr>
              <a:t> </a:t>
            </a:r>
            <a:r>
              <a:rPr lang="en-US" sz="3100" dirty="0" err="1">
                <a:latin typeface="Cambria" pitchFamily="18" charset="0"/>
                <a:cs typeface="Arial" pitchFamily="34" charset="0"/>
              </a:rPr>
              <a:t>пацијената</a:t>
            </a:r>
            <a:r>
              <a:rPr lang="en-US" sz="3100" dirty="0">
                <a:latin typeface="Cambria" pitchFamily="18" charset="0"/>
                <a:cs typeface="Arial" pitchFamily="34" charset="0"/>
              </a:rPr>
              <a:t>. У </a:t>
            </a:r>
            <a:r>
              <a:rPr lang="en-US" sz="3100" dirty="0" err="1">
                <a:latin typeface="Cambria" pitchFamily="18" charset="0"/>
                <a:cs typeface="Arial" pitchFamily="34" charset="0"/>
              </a:rPr>
              <a:t>оквиру</a:t>
            </a:r>
            <a:r>
              <a:rPr lang="en-US" sz="3100" dirty="0">
                <a:latin typeface="Cambria" pitchFamily="18" charset="0"/>
                <a:cs typeface="Arial" pitchFamily="34" charset="0"/>
              </a:rPr>
              <a:t> </a:t>
            </a:r>
            <a:r>
              <a:rPr lang="en-US" sz="3100" dirty="0" err="1">
                <a:latin typeface="Cambria" pitchFamily="18" charset="0"/>
                <a:cs typeface="Arial" pitchFamily="34" charset="0"/>
              </a:rPr>
              <a:t>ове</a:t>
            </a:r>
            <a:r>
              <a:rPr lang="en-US" sz="3100" dirty="0">
                <a:latin typeface="Cambria" pitchFamily="18" charset="0"/>
                <a:cs typeface="Arial" pitchFamily="34" charset="0"/>
              </a:rPr>
              <a:t> </a:t>
            </a:r>
            <a:r>
              <a:rPr lang="en-US" sz="3100" dirty="0" err="1">
                <a:latin typeface="Cambria" pitchFamily="18" charset="0"/>
                <a:cs typeface="Arial" pitchFamily="34" charset="0"/>
              </a:rPr>
              <a:t>фазе</a:t>
            </a:r>
            <a:r>
              <a:rPr lang="en-US" sz="3100" dirty="0">
                <a:latin typeface="Cambria" pitchFamily="18" charset="0"/>
                <a:cs typeface="Arial" pitchFamily="34" charset="0"/>
              </a:rPr>
              <a:t> </a:t>
            </a:r>
            <a:r>
              <a:rPr lang="en-US" sz="3100" dirty="0" err="1">
                <a:latin typeface="Cambria" pitchFamily="18" charset="0"/>
                <a:cs typeface="Arial" pitchFamily="34" charset="0"/>
              </a:rPr>
              <a:t>прати</a:t>
            </a:r>
            <a:r>
              <a:rPr lang="en-US" sz="3100" dirty="0">
                <a:latin typeface="Cambria" pitchFamily="18" charset="0"/>
                <a:cs typeface="Arial" pitchFamily="34" charset="0"/>
              </a:rPr>
              <a:t> </a:t>
            </a:r>
            <a:r>
              <a:rPr lang="en-US" sz="3100" dirty="0" err="1">
                <a:latin typeface="Cambria" pitchFamily="18" charset="0"/>
                <a:cs typeface="Arial" pitchFamily="34" charset="0"/>
              </a:rPr>
              <a:t>се</a:t>
            </a:r>
            <a:r>
              <a:rPr lang="en-US" sz="3100" dirty="0">
                <a:latin typeface="Cambria" pitchFamily="18" charset="0"/>
                <a:cs typeface="Arial" pitchFamily="34" charset="0"/>
              </a:rPr>
              <a:t> и </a:t>
            </a:r>
            <a:r>
              <a:rPr lang="en-US" sz="3100" dirty="0" err="1">
                <a:latin typeface="Cambria" pitchFamily="18" charset="0"/>
                <a:cs typeface="Arial" pitchFamily="34" charset="0"/>
              </a:rPr>
              <a:t>утицај</a:t>
            </a:r>
            <a:r>
              <a:rPr lang="en-US" sz="3100" dirty="0">
                <a:latin typeface="Cambria" pitchFamily="18" charset="0"/>
                <a:cs typeface="Arial" pitchFamily="34" charset="0"/>
              </a:rPr>
              <a:t> </a:t>
            </a:r>
            <a:r>
              <a:rPr lang="en-US" sz="3100" dirty="0" err="1">
                <a:latin typeface="Cambria" pitchFamily="18" charset="0"/>
                <a:cs typeface="Arial" pitchFamily="34" charset="0"/>
              </a:rPr>
              <a:t>дозе</a:t>
            </a:r>
            <a:r>
              <a:rPr lang="en-US" sz="3100" dirty="0">
                <a:latin typeface="Cambria" pitchFamily="18" charset="0"/>
                <a:cs typeface="Arial" pitchFamily="34" charset="0"/>
              </a:rPr>
              <a:t> </a:t>
            </a:r>
            <a:r>
              <a:rPr lang="en-US" sz="3100" dirty="0" err="1">
                <a:latin typeface="Cambria" pitchFamily="18" charset="0"/>
                <a:cs typeface="Arial" pitchFamily="34" charset="0"/>
              </a:rPr>
              <a:t>на</a:t>
            </a:r>
            <a:r>
              <a:rPr lang="en-US" sz="3100" dirty="0">
                <a:latin typeface="Cambria" pitchFamily="18" charset="0"/>
                <a:cs typeface="Arial" pitchFamily="34" charset="0"/>
              </a:rPr>
              <a:t> </a:t>
            </a:r>
            <a:r>
              <a:rPr lang="en-US" sz="3100" dirty="0" err="1">
                <a:latin typeface="Cambria" pitchFamily="18" charset="0"/>
                <a:cs typeface="Arial" pitchFamily="34" charset="0"/>
              </a:rPr>
              <a:t>ефикасност</a:t>
            </a:r>
            <a:r>
              <a:rPr lang="en-US" sz="3100" dirty="0">
                <a:latin typeface="Cambria" pitchFamily="18" charset="0"/>
                <a:cs typeface="Arial" pitchFamily="34" charset="0"/>
              </a:rPr>
              <a:t> и </a:t>
            </a:r>
            <a:r>
              <a:rPr lang="en-US" sz="3100" dirty="0" err="1">
                <a:latin typeface="Cambria" pitchFamily="18" charset="0"/>
                <a:cs typeface="Arial" pitchFamily="34" charset="0"/>
              </a:rPr>
              <a:t>безбедност</a:t>
            </a:r>
            <a:r>
              <a:rPr lang="en-US" sz="3100" dirty="0">
                <a:latin typeface="Cambria" pitchFamily="18" charset="0"/>
                <a:cs typeface="Arial" pitchFamily="34" charset="0"/>
              </a:rPr>
              <a:t> </a:t>
            </a:r>
            <a:r>
              <a:rPr lang="en-US" sz="3100" dirty="0" err="1">
                <a:latin typeface="Cambria" pitchFamily="18" charset="0"/>
                <a:cs typeface="Arial" pitchFamily="34" charset="0"/>
              </a:rPr>
              <a:t>лека</a:t>
            </a:r>
            <a:r>
              <a:rPr lang="en-US" sz="3100" dirty="0">
                <a:latin typeface="Cambria" pitchFamily="18" charset="0"/>
                <a:cs typeface="Arial" pitchFamily="34" charset="0"/>
              </a:rPr>
              <a:t>, </a:t>
            </a:r>
            <a:r>
              <a:rPr lang="en-US" sz="3100" dirty="0" err="1">
                <a:latin typeface="Cambria" pitchFamily="18" charset="0"/>
                <a:cs typeface="Arial" pitchFamily="34" charset="0"/>
              </a:rPr>
              <a:t>односно</a:t>
            </a:r>
            <a:r>
              <a:rPr lang="en-US" sz="3100" dirty="0">
                <a:latin typeface="Cambria" pitchFamily="18" charset="0"/>
                <a:cs typeface="Arial" pitchFamily="34" charset="0"/>
              </a:rPr>
              <a:t> </a:t>
            </a:r>
            <a:r>
              <a:rPr lang="en-US" sz="3100" dirty="0" err="1">
                <a:latin typeface="Cambria" pitchFamily="18" charset="0"/>
                <a:cs typeface="Arial" pitchFamily="34" charset="0"/>
              </a:rPr>
              <a:t>утврђује</a:t>
            </a:r>
            <a:r>
              <a:rPr lang="en-US" sz="3100" dirty="0">
                <a:latin typeface="Cambria" pitchFamily="18" charset="0"/>
                <a:cs typeface="Arial" pitchFamily="34" charset="0"/>
              </a:rPr>
              <a:t> </a:t>
            </a:r>
            <a:r>
              <a:rPr lang="en-US" sz="3100" dirty="0" err="1">
                <a:latin typeface="Cambria" pitchFamily="18" charset="0"/>
                <a:cs typeface="Arial" pitchFamily="34" charset="0"/>
              </a:rPr>
              <a:t>се</a:t>
            </a:r>
            <a:r>
              <a:rPr lang="en-US" sz="3100" dirty="0">
                <a:latin typeface="Cambria" pitchFamily="18" charset="0"/>
                <a:cs typeface="Arial" pitchFamily="34" charset="0"/>
              </a:rPr>
              <a:t>  </a:t>
            </a:r>
            <a:r>
              <a:rPr lang="en-US" sz="3100" dirty="0" err="1">
                <a:latin typeface="Cambria" pitchFamily="18" charset="0"/>
                <a:cs typeface="Arial" pitchFamily="34" charset="0"/>
              </a:rPr>
              <a:t>постојање</a:t>
            </a:r>
            <a:r>
              <a:rPr lang="en-US" sz="3100" dirty="0">
                <a:latin typeface="Cambria" pitchFamily="18" charset="0"/>
                <a:cs typeface="Arial" pitchFamily="34" charset="0"/>
              </a:rPr>
              <a:t> </a:t>
            </a:r>
            <a:r>
              <a:rPr lang="en-US" sz="3100" dirty="0" err="1">
                <a:latin typeface="Cambria" pitchFamily="18" charset="0"/>
                <a:cs typeface="Arial" pitchFamily="34" charset="0"/>
              </a:rPr>
              <a:t>дозно-засвисних</a:t>
            </a:r>
            <a:r>
              <a:rPr lang="en-US" sz="3100" dirty="0">
                <a:latin typeface="Cambria" pitchFamily="18" charset="0"/>
                <a:cs typeface="Arial" pitchFamily="34" charset="0"/>
              </a:rPr>
              <a:t> </a:t>
            </a:r>
            <a:r>
              <a:rPr lang="en-US" sz="3100" dirty="0" err="1">
                <a:latin typeface="Cambria" pitchFamily="18" charset="0"/>
                <a:cs typeface="Arial" pitchFamily="34" charset="0"/>
              </a:rPr>
              <a:t>разлика</a:t>
            </a:r>
            <a:r>
              <a:rPr lang="en-US" sz="3100" dirty="0">
                <a:latin typeface="Cambria" pitchFamily="18" charset="0"/>
                <a:cs typeface="Arial" pitchFamily="34" charset="0"/>
              </a:rPr>
              <a:t> </a:t>
            </a:r>
            <a:r>
              <a:rPr lang="en-US" sz="3100" dirty="0" err="1">
                <a:latin typeface="Cambria" pitchFamily="18" charset="0"/>
                <a:cs typeface="Arial" pitchFamily="34" charset="0"/>
              </a:rPr>
              <a:t>на</a:t>
            </a:r>
            <a:r>
              <a:rPr lang="en-US" sz="3100" dirty="0">
                <a:latin typeface="Cambria" pitchFamily="18" charset="0"/>
                <a:cs typeface="Arial" pitchFamily="34" charset="0"/>
              </a:rPr>
              <a:t> 100-300 </a:t>
            </a:r>
            <a:r>
              <a:rPr lang="en-US" sz="3100" dirty="0" err="1">
                <a:latin typeface="Cambria" pitchFamily="18" charset="0"/>
                <a:cs typeface="Arial" pitchFamily="34" charset="0"/>
              </a:rPr>
              <a:t>пацијената</a:t>
            </a:r>
            <a:r>
              <a:rPr lang="en-US" sz="3100" dirty="0">
                <a:latin typeface="Cambria" pitchFamily="18" charset="0"/>
                <a:cs typeface="Arial" pitchFamily="34" charset="0"/>
              </a:rPr>
              <a:t>.</a:t>
            </a:r>
            <a:endParaRPr lang="sr-Cyrl-RS" sz="3100" dirty="0">
              <a:latin typeface="Cambria" pitchFamily="18" charset="0"/>
              <a:cs typeface="Arial" pitchFamily="34" charset="0"/>
            </a:endParaRPr>
          </a:p>
          <a:p>
            <a:endParaRPr lang="sr-Cyrl-RS" sz="3100" dirty="0">
              <a:latin typeface="Cambria" pitchFamily="18" charset="0"/>
              <a:cs typeface="Arial" pitchFamily="34" charset="0"/>
            </a:endParaRPr>
          </a:p>
          <a:p>
            <a:r>
              <a:rPr lang="sr-Cyrl-RS" sz="3100" dirty="0">
                <a:solidFill>
                  <a:srgbClr val="C00000"/>
                </a:solidFill>
                <a:latin typeface="Cambria" pitchFamily="18" charset="0"/>
                <a:cs typeface="Arial" pitchFamily="34" charset="0"/>
              </a:rPr>
              <a:t>Фаза </a:t>
            </a:r>
            <a:r>
              <a:rPr lang="en-US" sz="3100" dirty="0">
                <a:solidFill>
                  <a:srgbClr val="C00000"/>
                </a:solidFill>
                <a:latin typeface="Cambria" pitchFamily="18" charset="0"/>
                <a:cs typeface="Arial" pitchFamily="34" charset="0"/>
              </a:rPr>
              <a:t>III </a:t>
            </a:r>
            <a:r>
              <a:rPr lang="sr-Cyrl-RS" sz="3100" dirty="0">
                <a:latin typeface="Cambria" pitchFamily="18" charset="0"/>
                <a:cs typeface="Arial" pitchFamily="34" charset="0"/>
              </a:rPr>
              <a:t>- испитује </a:t>
            </a:r>
            <a:r>
              <a:rPr lang="en-US" sz="3100" dirty="0" err="1">
                <a:latin typeface="Cambria" pitchFamily="18" charset="0"/>
                <a:cs typeface="Arial" pitchFamily="34" charset="0"/>
              </a:rPr>
              <a:t>се</a:t>
            </a:r>
            <a:r>
              <a:rPr lang="en-US" sz="3100" dirty="0">
                <a:latin typeface="Cambria" pitchFamily="18" charset="0"/>
                <a:cs typeface="Arial" pitchFamily="34" charset="0"/>
              </a:rPr>
              <a:t> </a:t>
            </a:r>
            <a:r>
              <a:rPr lang="en-US" sz="3100" dirty="0" err="1">
                <a:latin typeface="Cambria" pitchFamily="18" charset="0"/>
                <a:cs typeface="Arial" pitchFamily="34" charset="0"/>
              </a:rPr>
              <a:t>ефикасност</a:t>
            </a:r>
            <a:r>
              <a:rPr lang="en-US" sz="3100" dirty="0">
                <a:latin typeface="Cambria" pitchFamily="18" charset="0"/>
                <a:cs typeface="Arial" pitchFamily="34" charset="0"/>
              </a:rPr>
              <a:t>, </a:t>
            </a:r>
            <a:r>
              <a:rPr lang="en-US" sz="3100" dirty="0" err="1">
                <a:latin typeface="Cambria" pitchFamily="18" charset="0"/>
                <a:cs typeface="Arial" pitchFamily="34" charset="0"/>
              </a:rPr>
              <a:t>безбедност</a:t>
            </a:r>
            <a:r>
              <a:rPr lang="en-US" sz="3100" dirty="0">
                <a:latin typeface="Cambria" pitchFamily="18" charset="0"/>
                <a:cs typeface="Arial" pitchFamily="34" charset="0"/>
              </a:rPr>
              <a:t> и </a:t>
            </a:r>
            <a:r>
              <a:rPr lang="en-US" sz="3100" dirty="0" err="1">
                <a:latin typeface="Cambria" pitchFamily="18" charset="0"/>
                <a:cs typeface="Arial" pitchFamily="34" charset="0"/>
              </a:rPr>
              <a:t>подношљивост</a:t>
            </a:r>
            <a:r>
              <a:rPr lang="en-US" sz="3100" dirty="0">
                <a:latin typeface="Cambria" pitchFamily="18" charset="0"/>
                <a:cs typeface="Arial" pitchFamily="34" charset="0"/>
              </a:rPr>
              <a:t> </a:t>
            </a:r>
            <a:r>
              <a:rPr lang="en-US" sz="3100" dirty="0" err="1">
                <a:latin typeface="Cambria" pitchFamily="18" charset="0"/>
                <a:cs typeface="Arial" pitchFamily="34" charset="0"/>
              </a:rPr>
              <a:t>лека</a:t>
            </a:r>
            <a:r>
              <a:rPr lang="en-US" sz="3100" dirty="0">
                <a:latin typeface="Cambria" pitchFamily="18" charset="0"/>
                <a:cs typeface="Arial" pitchFamily="34" charset="0"/>
              </a:rPr>
              <a:t> </a:t>
            </a:r>
            <a:r>
              <a:rPr lang="en-US" sz="3100" dirty="0" err="1">
                <a:latin typeface="Cambria" pitchFamily="18" charset="0"/>
                <a:cs typeface="Arial" pitchFamily="34" charset="0"/>
              </a:rPr>
              <a:t>пореде</a:t>
            </a:r>
            <a:r>
              <a:rPr lang="en-US" sz="3100" dirty="0">
                <a:latin typeface="Cambria" pitchFamily="18" charset="0"/>
                <a:cs typeface="Arial" pitchFamily="34" charset="0"/>
              </a:rPr>
              <a:t> у </a:t>
            </a:r>
            <a:r>
              <a:rPr lang="en-US" sz="3100" dirty="0" err="1">
                <a:latin typeface="Cambria" pitchFamily="18" charset="0"/>
                <a:cs typeface="Arial" pitchFamily="34" charset="0"/>
              </a:rPr>
              <a:t>односу</a:t>
            </a:r>
            <a:r>
              <a:rPr lang="en-US" sz="3100" dirty="0">
                <a:latin typeface="Cambria" pitchFamily="18" charset="0"/>
                <a:cs typeface="Arial" pitchFamily="34" charset="0"/>
              </a:rPr>
              <a:t> </a:t>
            </a:r>
            <a:r>
              <a:rPr lang="en-US" sz="3100" dirty="0" err="1">
                <a:latin typeface="Cambria" pitchFamily="18" charset="0"/>
                <a:cs typeface="Arial" pitchFamily="34" charset="0"/>
              </a:rPr>
              <a:t>на</a:t>
            </a:r>
            <a:r>
              <a:rPr lang="en-US" sz="3100" dirty="0">
                <a:latin typeface="Cambria" pitchFamily="18" charset="0"/>
                <a:cs typeface="Arial" pitchFamily="34" charset="0"/>
              </a:rPr>
              <a:t> </a:t>
            </a:r>
            <a:r>
              <a:rPr lang="en-US" sz="3100" dirty="0" err="1">
                <a:latin typeface="Cambria" pitchFamily="18" charset="0"/>
                <a:cs typeface="Arial" pitchFamily="34" charset="0"/>
              </a:rPr>
              <a:t>плацебо</a:t>
            </a:r>
            <a:r>
              <a:rPr lang="en-US" sz="3100" dirty="0">
                <a:latin typeface="Cambria" pitchFamily="18" charset="0"/>
                <a:cs typeface="Arial" pitchFamily="34" charset="0"/>
              </a:rPr>
              <a:t> </a:t>
            </a:r>
            <a:r>
              <a:rPr lang="en-US" sz="3100" dirty="0" err="1">
                <a:latin typeface="Cambria" pitchFamily="18" charset="0"/>
                <a:cs typeface="Arial" pitchFamily="34" charset="0"/>
              </a:rPr>
              <a:t>или</a:t>
            </a:r>
            <a:r>
              <a:rPr lang="en-US" sz="3100" dirty="0">
                <a:latin typeface="Cambria" pitchFamily="18" charset="0"/>
                <a:cs typeface="Arial" pitchFamily="34" charset="0"/>
              </a:rPr>
              <a:t> </a:t>
            </a:r>
            <a:r>
              <a:rPr lang="en-US" sz="3100" dirty="0" err="1">
                <a:latin typeface="Cambria" pitchFamily="18" charset="0"/>
                <a:cs typeface="Arial" pitchFamily="34" charset="0"/>
              </a:rPr>
              <a:t>друге</a:t>
            </a:r>
            <a:r>
              <a:rPr lang="en-US" sz="3100" dirty="0">
                <a:latin typeface="Cambria" pitchFamily="18" charset="0"/>
                <a:cs typeface="Arial" pitchFamily="34" charset="0"/>
              </a:rPr>
              <a:t> </a:t>
            </a:r>
            <a:r>
              <a:rPr lang="en-US" sz="3100" dirty="0" err="1">
                <a:latin typeface="Cambria" pitchFamily="18" charset="0"/>
                <a:cs typeface="Arial" pitchFamily="34" charset="0"/>
              </a:rPr>
              <a:t>лекове</a:t>
            </a:r>
            <a:r>
              <a:rPr lang="en-US" sz="3100" dirty="0">
                <a:latin typeface="Cambria" pitchFamily="18" charset="0"/>
                <a:cs typeface="Arial" pitchFamily="34" charset="0"/>
              </a:rPr>
              <a:t> </a:t>
            </a:r>
            <a:r>
              <a:rPr lang="en-US" sz="3100" dirty="0" err="1">
                <a:latin typeface="Cambria" pitchFamily="18" charset="0"/>
                <a:cs typeface="Arial" pitchFamily="34" charset="0"/>
              </a:rPr>
              <a:t>на</a:t>
            </a:r>
            <a:r>
              <a:rPr lang="en-US" sz="3100" dirty="0">
                <a:latin typeface="Cambria" pitchFamily="18" charset="0"/>
                <a:cs typeface="Arial" pitchFamily="34" charset="0"/>
              </a:rPr>
              <a:t> </a:t>
            </a:r>
            <a:r>
              <a:rPr lang="en-US" sz="3100" dirty="0" err="1">
                <a:latin typeface="Cambria" pitchFamily="18" charset="0"/>
                <a:cs typeface="Arial" pitchFamily="34" charset="0"/>
              </a:rPr>
              <a:t>већем</a:t>
            </a:r>
            <a:r>
              <a:rPr lang="en-US" sz="3100" dirty="0">
                <a:latin typeface="Cambria" pitchFamily="18" charset="0"/>
                <a:cs typeface="Arial" pitchFamily="34" charset="0"/>
              </a:rPr>
              <a:t> </a:t>
            </a:r>
            <a:r>
              <a:rPr lang="en-US" sz="3100" dirty="0" err="1">
                <a:latin typeface="Cambria" pitchFamily="18" charset="0"/>
                <a:cs typeface="Arial" pitchFamily="34" charset="0"/>
              </a:rPr>
              <a:t>узорку</a:t>
            </a:r>
            <a:r>
              <a:rPr lang="en-US" sz="3100" dirty="0">
                <a:latin typeface="Cambria" pitchFamily="18" charset="0"/>
                <a:cs typeface="Arial" pitchFamily="34" charset="0"/>
              </a:rPr>
              <a:t> </a:t>
            </a:r>
            <a:r>
              <a:rPr lang="en-US" sz="3100" dirty="0" err="1">
                <a:latin typeface="Cambria" pitchFamily="18" charset="0"/>
                <a:cs typeface="Arial" pitchFamily="34" charset="0"/>
              </a:rPr>
              <a:t>пацијената</a:t>
            </a:r>
            <a:r>
              <a:rPr lang="en-US" sz="3100" dirty="0">
                <a:latin typeface="Cambria" pitchFamily="18" charset="0"/>
                <a:cs typeface="Arial" pitchFamily="34" charset="0"/>
              </a:rPr>
              <a:t> (800-1000).</a:t>
            </a:r>
          </a:p>
          <a:p>
            <a:endParaRPr lang="sr-Cyrl-RS" sz="3100" dirty="0">
              <a:latin typeface="Cambria" pitchFamily="18" charset="0"/>
              <a:cs typeface="Arial" pitchFamily="34" charset="0"/>
            </a:endParaRPr>
          </a:p>
          <a:p>
            <a:endParaRPr lang="sr-Cyrl-RS" sz="3100" dirty="0">
              <a:latin typeface="Cambria" pitchFamily="18" charset="0"/>
              <a:cs typeface="Arial" pitchFamily="34" charset="0"/>
            </a:endParaRPr>
          </a:p>
          <a:p>
            <a:endParaRPr lang="sr-Cyrl-RS" sz="3100" dirty="0">
              <a:latin typeface="Cambria" pitchFamily="18" charset="0"/>
              <a:cs typeface="Arial" pitchFamily="34" charset="0"/>
            </a:endParaRPr>
          </a:p>
          <a:p>
            <a:endParaRPr lang="en-US" sz="3100" dirty="0">
              <a:latin typeface="Cambria" pitchFamily="18" charset="0"/>
              <a:cs typeface="Arial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-379476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sr-Cyrl-RS" b="1" dirty="0"/>
              <a:t/>
            </a:r>
            <a:br>
              <a:rPr lang="sr-Cyrl-RS" b="1" dirty="0"/>
            </a:br>
            <a:r>
              <a:rPr lang="sr-Cyrl-RS" b="1" dirty="0"/>
              <a:t/>
            </a:r>
            <a:br>
              <a:rPr lang="sr-Cyrl-RS" b="1" dirty="0"/>
            </a:br>
            <a:r>
              <a:rPr lang="en-US" sz="3700" b="1" dirty="0" err="1">
                <a:latin typeface="Cambria" panose="02040503050406030204" pitchFamily="18" charset="0"/>
                <a:ea typeface="Cambria" panose="02040503050406030204" pitchFamily="18" charset="0"/>
              </a:rPr>
              <a:t>Регистрација</a:t>
            </a:r>
            <a:r>
              <a:rPr lang="en-US" sz="3700" b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3700" b="1" dirty="0" err="1">
                <a:latin typeface="Cambria" panose="02040503050406030204" pitchFamily="18" charset="0"/>
                <a:ea typeface="Cambria" panose="02040503050406030204" pitchFamily="18" charset="0"/>
              </a:rPr>
              <a:t>лека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400" dirty="0" err="1">
                <a:latin typeface="Cambria" pitchFamily="18" charset="0"/>
              </a:rPr>
              <a:t>Сви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прикупљени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подаци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из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дуготрајних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испитивања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подносе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се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регулаторном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телу</a:t>
            </a:r>
            <a:r>
              <a:rPr lang="en-US" sz="2400" dirty="0">
                <a:latin typeface="Cambria" pitchFamily="18" charset="0"/>
              </a:rPr>
              <a:t>.</a:t>
            </a:r>
            <a:endParaRPr lang="sr-Cyrl-RS" sz="2400" dirty="0">
              <a:latin typeface="Cambria" pitchFamily="18" charset="0"/>
            </a:endParaRPr>
          </a:p>
          <a:p>
            <a:endParaRPr lang="sr-Cyrl-RS" sz="2400" dirty="0">
              <a:latin typeface="Cambria" pitchFamily="18" charset="0"/>
            </a:endParaRPr>
          </a:p>
          <a:p>
            <a:r>
              <a:rPr lang="en-US" sz="2400" dirty="0" err="1">
                <a:latin typeface="Cambria" pitchFamily="18" charset="0"/>
              </a:rPr>
              <a:t>Регулаторна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агенција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утврђује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испуњеност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свих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услова</a:t>
            </a:r>
            <a:r>
              <a:rPr lang="en-US" sz="2400" dirty="0">
                <a:latin typeface="Cambria" pitchFamily="18" charset="0"/>
              </a:rPr>
              <a:t>, </a:t>
            </a:r>
            <a:r>
              <a:rPr lang="en-US" sz="2400" dirty="0" err="1">
                <a:latin typeface="Cambria" pitchFamily="18" charset="0"/>
              </a:rPr>
              <a:t>односно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проверава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да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ли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су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спроведене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све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неопходне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анализе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којима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се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потврђује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да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је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лек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ефикасан</a:t>
            </a:r>
            <a:r>
              <a:rPr lang="en-US" sz="2400" dirty="0">
                <a:latin typeface="Cambria" pitchFamily="18" charset="0"/>
              </a:rPr>
              <a:t>, </a:t>
            </a:r>
            <a:r>
              <a:rPr lang="en-US" sz="2400" dirty="0" err="1">
                <a:latin typeface="Cambria" pitchFamily="18" charset="0"/>
              </a:rPr>
              <a:t>безбеда</a:t>
            </a:r>
            <a:r>
              <a:rPr lang="sr-Cyrl-RS" sz="2400" dirty="0">
                <a:latin typeface="Cambria" pitchFamily="18" charset="0"/>
              </a:rPr>
              <a:t>н.</a:t>
            </a:r>
          </a:p>
          <a:p>
            <a:pPr>
              <a:buNone/>
            </a:pPr>
            <a:endParaRPr lang="sr-Cyrl-RS" sz="2400" dirty="0">
              <a:latin typeface="Cambria" pitchFamily="18" charset="0"/>
            </a:endParaRPr>
          </a:p>
          <a:p>
            <a:r>
              <a:rPr lang="sr-Cyrl-RS" sz="2400" dirty="0">
                <a:latin typeface="Cambria" pitchFamily="18" charset="0"/>
              </a:rPr>
              <a:t>Процес </a:t>
            </a:r>
            <a:r>
              <a:rPr lang="en-US" sz="2400" dirty="0" err="1">
                <a:latin typeface="Cambria" pitchFamily="18" charset="0"/>
              </a:rPr>
              <a:t>регистрације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лека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траје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око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годину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дана</a:t>
            </a:r>
            <a:r>
              <a:rPr lang="en-US" sz="2400" dirty="0">
                <a:latin typeface="Cambria" pitchFamily="18" charset="0"/>
              </a:rPr>
              <a:t>.</a:t>
            </a:r>
            <a:endParaRPr lang="sr-Cyrl-RS" sz="2400" dirty="0">
              <a:latin typeface="Cambria" pitchFamily="18" charset="0"/>
            </a:endParaRPr>
          </a:p>
          <a:p>
            <a:pPr>
              <a:buNone/>
            </a:pPr>
            <a:endParaRPr lang="sr-Cyrl-RS" sz="2400" dirty="0">
              <a:latin typeface="Cambria" pitchFamily="18" charset="0"/>
            </a:endParaRPr>
          </a:p>
          <a:p>
            <a:r>
              <a:rPr lang="en-US" sz="2400" dirty="0" err="1">
                <a:latin typeface="Cambria" pitchFamily="18" charset="0"/>
              </a:rPr>
              <a:t>Промена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дозираног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облика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лека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захтева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поновно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подношење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захтева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за</a:t>
            </a:r>
            <a:r>
              <a:rPr lang="en-US" sz="2400" dirty="0">
                <a:latin typeface="Cambria" pitchFamily="18" charset="0"/>
              </a:rPr>
              <a:t> </a:t>
            </a:r>
            <a:r>
              <a:rPr lang="en-US" sz="2400" dirty="0" err="1">
                <a:latin typeface="Cambria" pitchFamily="18" charset="0"/>
              </a:rPr>
              <a:t>регистрацију</a:t>
            </a:r>
            <a:r>
              <a:rPr lang="en-US" sz="2400" dirty="0">
                <a:latin typeface="Cambria" pitchFamily="18" charset="0"/>
              </a:rPr>
              <a:t>.</a:t>
            </a:r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4E4A99-6BF3-4A4E-A95E-D42DA88415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Clr>
                <a:srgbClr val="FE8637"/>
              </a:buClr>
            </a:pPr>
            <a:r>
              <a:rPr lang="sr-Cyrl-RS" sz="2500" dirty="0">
                <a:solidFill>
                  <a:srgbClr val="C00000"/>
                </a:solidFill>
                <a:latin typeface="Cambria" pitchFamily="18" charset="0"/>
                <a:cs typeface="Arial" pitchFamily="34" charset="0"/>
              </a:rPr>
              <a:t>Фаза </a:t>
            </a:r>
            <a:r>
              <a:rPr lang="fi-FI" sz="2500" dirty="0">
                <a:solidFill>
                  <a:srgbClr val="C00000"/>
                </a:solidFill>
                <a:latin typeface="Cambria" pitchFamily="18" charset="0"/>
                <a:cs typeface="Arial" pitchFamily="34" charset="0"/>
              </a:rPr>
              <a:t> IV</a:t>
            </a:r>
            <a:r>
              <a:rPr lang="sr-Cyrl-RS" sz="2500" dirty="0">
                <a:solidFill>
                  <a:prstClr val="black"/>
                </a:solidFill>
                <a:latin typeface="Cambria" pitchFamily="18" charset="0"/>
                <a:cs typeface="Arial" pitchFamily="34" charset="0"/>
              </a:rPr>
              <a:t>- </a:t>
            </a:r>
            <a:r>
              <a:rPr lang="sr-Cyrl-RS" sz="2500" dirty="0">
                <a:latin typeface="Cambria" pitchFamily="18" charset="0"/>
                <a:cs typeface="Arial" pitchFamily="34" charset="0"/>
              </a:rPr>
              <a:t>лек је доступан на тржишту и наставља се посматрање и праћење нежељених догађаја и реакција</a:t>
            </a:r>
            <a:r>
              <a:rPr lang="sr-Cyrl-RS" sz="2500" dirty="0">
                <a:solidFill>
                  <a:prstClr val="black"/>
                </a:solidFill>
                <a:latin typeface="Cambria" pitchFamily="18" charset="0"/>
                <a:cs typeface="Arial" pitchFamily="34" charset="0"/>
              </a:rPr>
              <a:t>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202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786" y="2500306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sr-Cyrl-RS" b="1" dirty="0"/>
              <a:t>Фактори који утичу на терапијски ефекат лекова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Content Placeholder 2"/>
          <p:cNvSpPr>
            <a:spLocks noGrp="1"/>
          </p:cNvSpPr>
          <p:nvPr>
            <p:ph idx="1"/>
          </p:nvPr>
        </p:nvSpPr>
        <p:spPr>
          <a:xfrm>
            <a:off x="0" y="476250"/>
            <a:ext cx="9144000" cy="6381750"/>
          </a:xfrm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sz="2000" dirty="0" smtClean="0">
                <a:latin typeface="Cambria" pitchFamily="18" charset="0"/>
                <a:ea typeface="Cambria" pitchFamily="18" charset="0"/>
                <a:cs typeface="Arial" pitchFamily="34" charset="0"/>
              </a:rPr>
              <a:t>СТРУКТУРА ПРЕДМЕТА: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3763007"/>
              </p:ext>
            </p:extLst>
          </p:nvPr>
        </p:nvGraphicFramePr>
        <p:xfrm>
          <a:off x="251520" y="908720"/>
          <a:ext cx="8136904" cy="520176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690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387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355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364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4174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3153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67575">
                <a:tc>
                  <a:txBody>
                    <a:bodyPr/>
                    <a:lstStyle/>
                    <a:p>
                      <a:pPr algn="ctr"/>
                      <a:r>
                        <a:rPr lang="sr-Cyrl-CS" sz="1200" b="1" dirty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  <a:cs typeface="Arial" pitchFamily="34" charset="0"/>
                        </a:rPr>
                        <a:t>Модул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Cambria" pitchFamily="18" charset="0"/>
                        <a:ea typeface="Cambria" pitchFamily="18" charset="0"/>
                        <a:cs typeface="Arial" pitchFamily="34" charset="0"/>
                      </a:endParaRPr>
                    </a:p>
                  </a:txBody>
                  <a:tcPr marL="91442" marR="91442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sz="1200" b="1" dirty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  <a:cs typeface="Arial" pitchFamily="34" charset="0"/>
                        </a:rPr>
                        <a:t>Назив модула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Cambria" pitchFamily="18" charset="0"/>
                        <a:ea typeface="Cambria" pitchFamily="18" charset="0"/>
                        <a:cs typeface="Arial" pitchFamily="34" charset="0"/>
                      </a:endParaRPr>
                    </a:p>
                  </a:txBody>
                  <a:tcPr marL="91442" marR="91442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sz="1200" b="1" dirty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  <a:cs typeface="Arial" pitchFamily="34" charset="0"/>
                        </a:rPr>
                        <a:t>Недеља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Cambria" pitchFamily="18" charset="0"/>
                        <a:ea typeface="Cambria" pitchFamily="18" charset="0"/>
                        <a:cs typeface="Arial" pitchFamily="34" charset="0"/>
                      </a:endParaRPr>
                    </a:p>
                  </a:txBody>
                  <a:tcPr marL="91442" marR="91442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sz="1200" b="1" dirty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  <a:cs typeface="Arial" pitchFamily="34" charset="0"/>
                        </a:rPr>
                        <a:t>Предавања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Cambria" pitchFamily="18" charset="0"/>
                        <a:ea typeface="Cambria" pitchFamily="18" charset="0"/>
                        <a:cs typeface="Arial" pitchFamily="34" charset="0"/>
                      </a:endParaRPr>
                    </a:p>
                  </a:txBody>
                  <a:tcPr marL="91442" marR="91442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sz="1200" b="1" dirty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  <a:cs typeface="Arial" pitchFamily="34" charset="0"/>
                        </a:rPr>
                        <a:t>Рад у малој групи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Cambria" pitchFamily="18" charset="0"/>
                        <a:ea typeface="Cambria" pitchFamily="18" charset="0"/>
                        <a:cs typeface="Arial" pitchFamily="34" charset="0"/>
                      </a:endParaRPr>
                    </a:p>
                  </a:txBody>
                  <a:tcPr marL="91442" marR="91442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sz="1200" b="1" dirty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  <a:cs typeface="Arial" pitchFamily="34" charset="0"/>
                        </a:rPr>
                        <a:t>Наставник-руководилац модула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Cambria" pitchFamily="18" charset="0"/>
                        <a:ea typeface="Cambria" pitchFamily="18" charset="0"/>
                        <a:cs typeface="Arial" pitchFamily="34" charset="0"/>
                      </a:endParaRPr>
                    </a:p>
                  </a:txBody>
                  <a:tcPr marL="91442" marR="91442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44278">
                <a:tc>
                  <a:txBody>
                    <a:bodyPr/>
                    <a:lstStyle/>
                    <a:p>
                      <a:pPr algn="ctr"/>
                      <a:r>
                        <a:rPr lang="sr-Cyrl-CS" sz="1200" b="1" dirty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  <a:cs typeface="Arial" pitchFamily="34" charset="0"/>
                        </a:rPr>
                        <a:t>1.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Cambria" pitchFamily="18" charset="0"/>
                        <a:ea typeface="Cambria" pitchFamily="18" charset="0"/>
                        <a:cs typeface="Arial" pitchFamily="34" charset="0"/>
                      </a:endParaRPr>
                    </a:p>
                  </a:txBody>
                  <a:tcPr marL="91442" marR="91442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r-Cyrl-CS" sz="1000" kern="1200" dirty="0" smtClean="0"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ea typeface="Cambria" pitchFamily="18" charset="0"/>
                          <a:cs typeface="Arial" pitchFamily="34" charset="0"/>
                        </a:rPr>
                        <a:t>Развој лекова. </a:t>
                      </a:r>
                      <a:r>
                        <a:rPr kumimoji="0" lang="sr-Cyrl-RS" sz="1000" kern="1200" dirty="0" smtClean="0"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ea typeface="Cambria" pitchFamily="18" charset="0"/>
                          <a:cs typeface="Arial" pitchFamily="34" charset="0"/>
                        </a:rPr>
                        <a:t>Принципи апсорпције лекова. Биоеквиваленција. Физичко-хемијски фактори који утичу на ослобађање и апсорпцију лека. Орална, букална и сублингвална примена лекова.</a:t>
                      </a:r>
                      <a:endParaRPr lang="sr-Cyrl-CS" sz="1000" b="0" dirty="0" smtClean="0">
                        <a:solidFill>
                          <a:schemeClr val="tx1"/>
                        </a:solidFill>
                        <a:latin typeface="Cambria" pitchFamily="18" charset="0"/>
                        <a:ea typeface="Cambria" pitchFamily="18" charset="0"/>
                        <a:cs typeface="Arial" pitchFamily="34" charset="0"/>
                      </a:endParaRPr>
                    </a:p>
                  </a:txBody>
                  <a:tcPr marL="91442" marR="91442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sz="1200" b="0" dirty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  <a:cs typeface="Arial" pitchFamily="34" charset="0"/>
                        </a:rPr>
                        <a:t>5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Cambria" pitchFamily="18" charset="0"/>
                        <a:ea typeface="Cambria" pitchFamily="18" charset="0"/>
                        <a:cs typeface="Arial" pitchFamily="34" charset="0"/>
                      </a:endParaRPr>
                    </a:p>
                  </a:txBody>
                  <a:tcPr marL="91442" marR="91442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sz="1200" b="0" dirty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  <a:cs typeface="Arial" pitchFamily="34" charset="0"/>
                        </a:rPr>
                        <a:t>2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Cambria" pitchFamily="18" charset="0"/>
                        <a:ea typeface="Cambria" pitchFamily="18" charset="0"/>
                        <a:cs typeface="Arial" pitchFamily="34" charset="0"/>
                      </a:endParaRPr>
                    </a:p>
                  </a:txBody>
                  <a:tcPr marL="91442" marR="91442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200" b="0" dirty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  <a:cs typeface="Arial" pitchFamily="34" charset="0"/>
                        </a:rPr>
                        <a:t>3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Cambria" pitchFamily="18" charset="0"/>
                        <a:ea typeface="Cambria" pitchFamily="18" charset="0"/>
                        <a:cs typeface="Arial" pitchFamily="34" charset="0"/>
                      </a:endParaRPr>
                    </a:p>
                  </a:txBody>
                  <a:tcPr marL="91442" marR="91442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sz="1200" b="0" dirty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  <a:cs typeface="Arial" pitchFamily="34" charset="0"/>
                        </a:rPr>
                        <a:t>Доц. др</a:t>
                      </a:r>
                      <a:r>
                        <a:rPr lang="sr-Cyrl-CS" sz="1200" b="0" baseline="0" dirty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  <a:cs typeface="Arial" pitchFamily="34" charset="0"/>
                        </a:rPr>
                        <a:t> </a:t>
                      </a:r>
                      <a:r>
                        <a:rPr lang="sr-Latn-RS" sz="1200" b="0" baseline="0" dirty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  <a:cs typeface="Arial" pitchFamily="34" charset="0"/>
                        </a:rPr>
                        <a:t>Jo</a:t>
                      </a:r>
                      <a:r>
                        <a:rPr lang="sr-Cyrl-RS" sz="1200" b="0" baseline="0" dirty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  <a:cs typeface="Arial" pitchFamily="34" charset="0"/>
                        </a:rPr>
                        <a:t>вана Брадић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Cambria" pitchFamily="18" charset="0"/>
                        <a:ea typeface="Cambria" pitchFamily="18" charset="0"/>
                        <a:cs typeface="Arial" pitchFamily="34" charset="0"/>
                      </a:endParaRPr>
                    </a:p>
                  </a:txBody>
                  <a:tcPr marL="91442" marR="91442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10490">
                <a:tc>
                  <a:txBody>
                    <a:bodyPr/>
                    <a:lstStyle/>
                    <a:p>
                      <a:pPr algn="ctr"/>
                      <a:r>
                        <a:rPr lang="sr-Cyrl-CS" sz="1200" b="1" dirty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  <a:cs typeface="Arial" pitchFamily="34" charset="0"/>
                        </a:rPr>
                        <a:t>2.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Cambria" pitchFamily="18" charset="0"/>
                        <a:ea typeface="Cambria" pitchFamily="18" charset="0"/>
                        <a:cs typeface="Arial" pitchFamily="34" charset="0"/>
                      </a:endParaRPr>
                    </a:p>
                  </a:txBody>
                  <a:tcPr marL="91442" marR="91442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0" lang="sr-Cyrl-RS" sz="1000" kern="1200" dirty="0" smtClean="0"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ea typeface="Cambria" pitchFamily="18" charset="0"/>
                          <a:cs typeface="Arial" pitchFamily="34" charset="0"/>
                        </a:rPr>
                        <a:t>Парентерална, офталмолошка примена и примена лекова преко коже: фактори који утичу на ослобађање и апсорпцију. Стабилност препарата.</a:t>
                      </a:r>
                      <a:endParaRPr lang="en-US" sz="1000" b="0" dirty="0">
                        <a:solidFill>
                          <a:schemeClr val="tx1"/>
                        </a:solidFill>
                        <a:latin typeface="Cambria" pitchFamily="18" charset="0"/>
                        <a:ea typeface="Cambria" pitchFamily="18" charset="0"/>
                        <a:cs typeface="Arial" pitchFamily="34" charset="0"/>
                      </a:endParaRPr>
                    </a:p>
                  </a:txBody>
                  <a:tcPr marL="91442" marR="91442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sz="1200" b="0" dirty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  <a:cs typeface="Arial" pitchFamily="34" charset="0"/>
                        </a:rPr>
                        <a:t>5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Cambria" pitchFamily="18" charset="0"/>
                        <a:ea typeface="Cambria" pitchFamily="18" charset="0"/>
                        <a:cs typeface="Arial" pitchFamily="34" charset="0"/>
                      </a:endParaRPr>
                    </a:p>
                  </a:txBody>
                  <a:tcPr marL="91442" marR="91442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sz="1200" b="0" dirty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  <a:cs typeface="Arial" pitchFamily="34" charset="0"/>
                        </a:rPr>
                        <a:t>2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Cambria" pitchFamily="18" charset="0"/>
                        <a:ea typeface="Cambria" pitchFamily="18" charset="0"/>
                        <a:cs typeface="Arial" pitchFamily="34" charset="0"/>
                      </a:endParaRPr>
                    </a:p>
                  </a:txBody>
                  <a:tcPr marL="91442" marR="91442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200" b="0" dirty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  <a:cs typeface="Arial" pitchFamily="34" charset="0"/>
                        </a:rPr>
                        <a:t>3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Cambria" pitchFamily="18" charset="0"/>
                        <a:ea typeface="Cambria" pitchFamily="18" charset="0"/>
                        <a:cs typeface="Arial" pitchFamily="34" charset="0"/>
                      </a:endParaRPr>
                    </a:p>
                  </a:txBody>
                  <a:tcPr marL="91442" marR="91442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sz="1200" b="0" dirty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  <a:cs typeface="Arial" pitchFamily="34" charset="0"/>
                        </a:rPr>
                        <a:t>Доц. др</a:t>
                      </a:r>
                      <a:r>
                        <a:rPr lang="sr-Cyrl-CS" sz="1200" b="0" baseline="0" dirty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  <a:cs typeface="Arial" pitchFamily="34" charset="0"/>
                        </a:rPr>
                        <a:t> </a:t>
                      </a:r>
                      <a:r>
                        <a:rPr lang="sr-Latn-RS" sz="1200" b="0" baseline="0" dirty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  <a:cs typeface="Arial" pitchFamily="34" charset="0"/>
                        </a:rPr>
                        <a:t>Jo</a:t>
                      </a:r>
                      <a:r>
                        <a:rPr lang="sr-Cyrl-RS" sz="1200" b="0" baseline="0" dirty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  <a:cs typeface="Arial" pitchFamily="34" charset="0"/>
                        </a:rPr>
                        <a:t>вана Брадић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Cambria" pitchFamily="18" charset="0"/>
                        <a:ea typeface="Cambria" pitchFamily="18" charset="0"/>
                        <a:cs typeface="Arial" pitchFamily="34" charset="0"/>
                      </a:endParaRPr>
                    </a:p>
                  </a:txBody>
                  <a:tcPr marL="91442" marR="91442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79426">
                <a:tc>
                  <a:txBody>
                    <a:bodyPr/>
                    <a:lstStyle/>
                    <a:p>
                      <a:pPr algn="ctr"/>
                      <a:r>
                        <a:rPr lang="sr-Cyrl-RS" sz="1200" b="1" dirty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  <a:cs typeface="Arial" pitchFamily="34" charset="0"/>
                        </a:rPr>
                        <a:t>3. 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Cambria" pitchFamily="18" charset="0"/>
                        <a:ea typeface="Cambria" pitchFamily="18" charset="0"/>
                        <a:cs typeface="Arial" pitchFamily="34" charset="0"/>
                      </a:endParaRPr>
                    </a:p>
                  </a:txBody>
                  <a:tcPr marL="91442" marR="91442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sr-Cyrl-RS" sz="1000" kern="1200" dirty="0" smtClean="0"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ea typeface="Cambria" pitchFamily="18" charset="0"/>
                          <a:cs typeface="Arial" pitchFamily="34" charset="0"/>
                        </a:rPr>
                        <a:t>Назална, инхалациона, ректална и вагинална примена лекова: фактори који утичу на ослобађање и апсорпцију. Улога нових терапијских система у побољшању биолошке расположивости лекова. Методе за испитивање апсорпције и интестиналне пермеабилности лекова.</a:t>
                      </a:r>
                      <a:endParaRPr lang="en-US" sz="1000" dirty="0">
                        <a:solidFill>
                          <a:schemeClr val="tx1"/>
                        </a:solidFill>
                        <a:latin typeface="Cambria" pitchFamily="18" charset="0"/>
                        <a:ea typeface="Cambria" pitchFamily="18" charset="0"/>
                        <a:cs typeface="Arial" pitchFamily="34" charset="0"/>
                      </a:endParaRPr>
                    </a:p>
                  </a:txBody>
                  <a:tcPr marL="91442" marR="91442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sz="1200" b="0" dirty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  <a:cs typeface="Arial" pitchFamily="34" charset="0"/>
                        </a:rPr>
                        <a:t>5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Cambria" pitchFamily="18" charset="0"/>
                        <a:ea typeface="Cambria" pitchFamily="18" charset="0"/>
                        <a:cs typeface="Arial" pitchFamily="34" charset="0"/>
                      </a:endParaRPr>
                    </a:p>
                  </a:txBody>
                  <a:tcPr marL="91442" marR="91442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sz="1200" b="0" dirty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  <a:cs typeface="Arial" pitchFamily="34" charset="0"/>
                        </a:rPr>
                        <a:t>2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Cambria" pitchFamily="18" charset="0"/>
                        <a:ea typeface="Cambria" pitchFamily="18" charset="0"/>
                        <a:cs typeface="Arial" pitchFamily="34" charset="0"/>
                      </a:endParaRPr>
                    </a:p>
                  </a:txBody>
                  <a:tcPr marL="91442" marR="91442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Latn-RS" sz="1200" b="0" dirty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  <a:cs typeface="Arial" pitchFamily="34" charset="0"/>
                        </a:rPr>
                        <a:t>3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Cambria" pitchFamily="18" charset="0"/>
                        <a:ea typeface="Cambria" pitchFamily="18" charset="0"/>
                        <a:cs typeface="Arial" pitchFamily="34" charset="0"/>
                      </a:endParaRPr>
                    </a:p>
                  </a:txBody>
                  <a:tcPr marL="91442" marR="91442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CS" sz="1200" b="0" dirty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  <a:cs typeface="Arial" pitchFamily="34" charset="0"/>
                        </a:rPr>
                        <a:t>Доц. др</a:t>
                      </a:r>
                      <a:r>
                        <a:rPr lang="sr-Cyrl-CS" sz="1200" b="0" baseline="0" dirty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  <a:cs typeface="Arial" pitchFamily="34" charset="0"/>
                        </a:rPr>
                        <a:t> </a:t>
                      </a:r>
                      <a:r>
                        <a:rPr lang="sr-Latn-RS" sz="1200" b="0" baseline="0" dirty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  <a:cs typeface="Arial" pitchFamily="34" charset="0"/>
                        </a:rPr>
                        <a:t>Jo</a:t>
                      </a:r>
                      <a:r>
                        <a:rPr lang="sr-Cyrl-RS" sz="1200" b="0" baseline="0" dirty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  <a:cs typeface="Arial" pitchFamily="34" charset="0"/>
                        </a:rPr>
                        <a:t>вана Брадић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Cambria" pitchFamily="18" charset="0"/>
                        <a:ea typeface="Cambria" pitchFamily="18" charset="0"/>
                        <a:cs typeface="Arial" pitchFamily="34" charset="0"/>
                      </a:endParaRPr>
                    </a:p>
                  </a:txBody>
                  <a:tcPr marL="91442" marR="91442" marT="45721" marB="4572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6990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48" y="785794"/>
            <a:ext cx="7467600" cy="4873752"/>
          </a:xfrm>
        </p:spPr>
        <p:txBody>
          <a:bodyPr>
            <a:normAutofit/>
          </a:bodyPr>
          <a:lstStyle/>
          <a:p>
            <a:r>
              <a:rPr lang="sr-Cyrl-RS" dirty="0">
                <a:latin typeface="Cambria" panose="02040503050406030204" pitchFamily="18" charset="0"/>
                <a:ea typeface="Cambria" panose="02040503050406030204" pitchFamily="18" charset="0"/>
              </a:rPr>
              <a:t>Бројни фактори утичу на терапијски ефекат лека: </a:t>
            </a:r>
          </a:p>
          <a:p>
            <a:pPr>
              <a:buNone/>
            </a:pPr>
            <a:endParaRPr lang="sr-Cyrl-R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sr-Cyrl-RS" dirty="0">
                <a:latin typeface="Cambria" panose="02040503050406030204" pitchFamily="18" charset="0"/>
                <a:ea typeface="Cambria" panose="02040503050406030204" pitchFamily="18" charset="0"/>
              </a:rPr>
              <a:t>доза лековите супстанце</a:t>
            </a:r>
          </a:p>
          <a:p>
            <a:pPr>
              <a:buFont typeface="Wingdings" pitchFamily="2" charset="2"/>
              <a:buChar char="ü"/>
            </a:pPr>
            <a:r>
              <a:rPr lang="sr-Cyrl-RS" dirty="0">
                <a:latin typeface="Cambria" panose="02040503050406030204" pitchFamily="18" charset="0"/>
                <a:ea typeface="Cambria" panose="02040503050406030204" pitchFamily="18" charset="0"/>
              </a:rPr>
              <a:t>пут примене</a:t>
            </a:r>
          </a:p>
          <a:p>
            <a:pPr>
              <a:buFont typeface="Wingdings" pitchFamily="2" charset="2"/>
              <a:buChar char="ü"/>
            </a:pPr>
            <a:r>
              <a:rPr lang="sr-Cyrl-RS" dirty="0">
                <a:latin typeface="Cambria" panose="02040503050406030204" pitchFamily="18" charset="0"/>
                <a:ea typeface="Cambria" panose="02040503050406030204" pitchFamily="18" charset="0"/>
              </a:rPr>
              <a:t>фармацеутски облик</a:t>
            </a:r>
          </a:p>
          <a:p>
            <a:pPr>
              <a:buFont typeface="Wingdings" pitchFamily="2" charset="2"/>
              <a:buChar char="ü"/>
            </a:pPr>
            <a:r>
              <a:rPr lang="sr-Cyrl-RS" dirty="0">
                <a:latin typeface="Cambria" panose="02040503050406030204" pitchFamily="18" charset="0"/>
                <a:ea typeface="Cambria" panose="02040503050406030204" pitchFamily="18" charset="0"/>
              </a:rPr>
              <a:t>начин израде фармацеутског облика</a:t>
            </a:r>
          </a:p>
          <a:p>
            <a:pPr>
              <a:buFont typeface="Wingdings" pitchFamily="2" charset="2"/>
              <a:buChar char="ü"/>
            </a:pPr>
            <a:r>
              <a:rPr lang="sr-Cyrl-RS" dirty="0">
                <a:latin typeface="Cambria" panose="02040503050406030204" pitchFamily="18" charset="0"/>
                <a:ea typeface="Cambria" panose="02040503050406030204" pitchFamily="18" charset="0"/>
              </a:rPr>
              <a:t>начин ослобађања лека из дозираног облика,</a:t>
            </a:r>
          </a:p>
          <a:p>
            <a:pPr>
              <a:buFont typeface="Wingdings" pitchFamily="2" charset="2"/>
              <a:buChar char="ü"/>
            </a:pPr>
            <a:r>
              <a:rPr lang="sr-Cyrl-RS" dirty="0">
                <a:latin typeface="Cambria" panose="02040503050406030204" pitchFamily="18" charset="0"/>
                <a:ea typeface="Cambria" panose="02040503050406030204" pitchFamily="18" charset="0"/>
              </a:rPr>
              <a:t>апсорпција, биолошка расположивост.</a:t>
            </a:r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472" y="785794"/>
            <a:ext cx="7467600" cy="4873752"/>
          </a:xfrm>
        </p:spPr>
        <p:txBody>
          <a:bodyPr>
            <a:normAutofit fontScale="92500" lnSpcReduction="10000"/>
          </a:bodyPr>
          <a:lstStyle/>
          <a:p>
            <a:r>
              <a:rPr lang="sr-Cyrl-RS" dirty="0" smtClean="0">
                <a:latin typeface="Cambria" panose="02040503050406030204" pitchFamily="18" charset="0"/>
                <a:ea typeface="Cambria" panose="02040503050406030204" pitchFamily="18" charset="0"/>
              </a:rPr>
              <a:t>Фармакокинетика- ефекат организма на лек</a:t>
            </a:r>
          </a:p>
          <a:p>
            <a:endParaRPr lang="sr-Cyrl-R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sr-Cyrl-RS" dirty="0" smtClean="0">
                <a:latin typeface="Cambria" panose="02040503050406030204" pitchFamily="18" charset="0"/>
                <a:ea typeface="Cambria" panose="02040503050406030204" pitchFamily="18" charset="0"/>
              </a:rPr>
              <a:t>Пут </a:t>
            </a:r>
            <a:r>
              <a:rPr lang="sr-Cyrl-RS" dirty="0">
                <a:latin typeface="Cambria" panose="02040503050406030204" pitchFamily="18" charset="0"/>
                <a:ea typeface="Cambria" panose="02040503050406030204" pitchFamily="18" charset="0"/>
              </a:rPr>
              <a:t>од примене дате формулације лека до испољавања </a:t>
            </a:r>
            <a:r>
              <a:rPr lang="sr-Cyrl-RS" dirty="0" smtClean="0">
                <a:latin typeface="Cambria" panose="02040503050406030204" pitchFamily="18" charset="0"/>
                <a:ea typeface="Cambria" panose="02040503050406030204" pitchFamily="18" charset="0"/>
              </a:rPr>
              <a:t>ефекта </a:t>
            </a:r>
            <a:endParaRPr lang="sr-Cyrl-R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None/>
            </a:pPr>
            <a:r>
              <a:rPr lang="sr-Cyrl-RS" dirty="0">
                <a:latin typeface="Cambria" panose="02040503050406030204" pitchFamily="18" charset="0"/>
                <a:ea typeface="Cambria" panose="02040503050406030204" pitchFamily="18" charset="0"/>
              </a:rPr>
              <a:t>   </a:t>
            </a:r>
          </a:p>
          <a:p>
            <a:pPr>
              <a:buNone/>
            </a:pPr>
            <a:r>
              <a:rPr lang="sr-Cyrl-RS" dirty="0">
                <a:latin typeface="Cambria" panose="02040503050406030204" pitchFamily="18" charset="0"/>
                <a:ea typeface="Cambria" panose="02040503050406030204" pitchFamily="18" charset="0"/>
              </a:rPr>
              <a:t>	</a:t>
            </a:r>
            <a:r>
              <a:rPr lang="sr-Latn-RS" dirty="0">
                <a:latin typeface="Cambria" panose="02040503050406030204" pitchFamily="18" charset="0"/>
                <a:ea typeface="Cambria" panose="02040503050406030204" pitchFamily="18" charset="0"/>
              </a:rPr>
              <a:t>LADMER</a:t>
            </a:r>
            <a:r>
              <a:rPr lang="sr-Cyrl-RS" dirty="0">
                <a:latin typeface="Cambria" panose="02040503050406030204" pitchFamily="18" charset="0"/>
                <a:ea typeface="Cambria" panose="02040503050406030204" pitchFamily="18" charset="0"/>
              </a:rPr>
              <a:t> систем обухвата: </a:t>
            </a:r>
          </a:p>
          <a:p>
            <a:pPr>
              <a:buNone/>
            </a:pPr>
            <a:endParaRPr lang="sr-Cyrl-R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None/>
            </a:pPr>
            <a:r>
              <a:rPr lang="sr-Latn-RS" dirty="0">
                <a:latin typeface="Cambria" panose="02040503050406030204" pitchFamily="18" charset="0"/>
                <a:ea typeface="Cambria" panose="02040503050406030204" pitchFamily="18" charset="0"/>
              </a:rPr>
              <a:t>L-</a:t>
            </a:r>
            <a:r>
              <a:rPr lang="sr-Cyrl-RS" dirty="0">
                <a:latin typeface="Cambria" panose="02040503050406030204" pitchFamily="18" charset="0"/>
                <a:ea typeface="Cambria" panose="02040503050406030204" pitchFamily="18" charset="0"/>
              </a:rPr>
              <a:t>ослобађање лека (енгл. </a:t>
            </a:r>
            <a:r>
              <a:rPr lang="sr-Latn-RS" dirty="0">
                <a:latin typeface="Cambria" panose="02040503050406030204" pitchFamily="18" charset="0"/>
                <a:ea typeface="Cambria" panose="02040503050406030204" pitchFamily="18" charset="0"/>
              </a:rPr>
              <a:t>liberation</a:t>
            </a:r>
            <a:r>
              <a:rPr lang="sr-Cyrl-RS" dirty="0"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  <a:r>
              <a:rPr lang="sr-Latn-RS" dirty="0"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endParaRPr lang="sr-Cyrl-R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None/>
            </a:pPr>
            <a:r>
              <a:rPr lang="sr-Latn-RS" dirty="0">
                <a:latin typeface="Cambria" panose="02040503050406030204" pitchFamily="18" charset="0"/>
                <a:ea typeface="Cambria" panose="02040503050406030204" pitchFamily="18" charset="0"/>
              </a:rPr>
              <a:t>A-</a:t>
            </a:r>
            <a:r>
              <a:rPr lang="sr-Cyrl-RS" dirty="0">
                <a:latin typeface="Cambria" panose="02040503050406030204" pitchFamily="18" charset="0"/>
                <a:ea typeface="Cambria" panose="02040503050406030204" pitchFamily="18" charset="0"/>
              </a:rPr>
              <a:t>апсорпција (енгл. </a:t>
            </a:r>
            <a:r>
              <a:rPr lang="sr-Latn-RS" dirty="0">
                <a:latin typeface="Cambria" panose="02040503050406030204" pitchFamily="18" charset="0"/>
                <a:ea typeface="Cambria" panose="02040503050406030204" pitchFamily="18" charset="0"/>
              </a:rPr>
              <a:t>Apsorption</a:t>
            </a:r>
            <a:r>
              <a:rPr lang="sr-Cyrl-RS" dirty="0"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  <a:r>
              <a:rPr lang="sr-Latn-RS" dirty="0"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endParaRPr lang="sr-Cyrl-R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None/>
            </a:pPr>
            <a:r>
              <a:rPr lang="sr-Latn-RS" dirty="0">
                <a:latin typeface="Cambria" panose="02040503050406030204" pitchFamily="18" charset="0"/>
                <a:ea typeface="Cambria" panose="02040503050406030204" pitchFamily="18" charset="0"/>
              </a:rPr>
              <a:t>D-</a:t>
            </a:r>
            <a:r>
              <a:rPr lang="sr-Cyrl-RS" dirty="0">
                <a:latin typeface="Cambria" panose="02040503050406030204" pitchFamily="18" charset="0"/>
                <a:ea typeface="Cambria" panose="02040503050406030204" pitchFamily="18" charset="0"/>
              </a:rPr>
              <a:t> дистрибуција (енгл. </a:t>
            </a:r>
            <a:r>
              <a:rPr lang="sr-Latn-RS" dirty="0">
                <a:latin typeface="Cambria" panose="02040503050406030204" pitchFamily="18" charset="0"/>
                <a:ea typeface="Cambria" panose="02040503050406030204" pitchFamily="18" charset="0"/>
              </a:rPr>
              <a:t>Distribution</a:t>
            </a:r>
            <a:r>
              <a:rPr lang="sr-Cyrl-RS" dirty="0"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  <a:r>
              <a:rPr lang="sr-Latn-RS" dirty="0"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endParaRPr lang="sr-Cyrl-R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None/>
            </a:pPr>
            <a:r>
              <a:rPr lang="sr-Latn-RS" dirty="0">
                <a:latin typeface="Cambria" panose="02040503050406030204" pitchFamily="18" charset="0"/>
                <a:ea typeface="Cambria" panose="02040503050406030204" pitchFamily="18" charset="0"/>
              </a:rPr>
              <a:t>M-</a:t>
            </a:r>
            <a:r>
              <a:rPr lang="sr-Cyrl-RS" dirty="0">
                <a:latin typeface="Cambria" panose="02040503050406030204" pitchFamily="18" charset="0"/>
                <a:ea typeface="Cambria" panose="02040503050406030204" pitchFamily="18" charset="0"/>
              </a:rPr>
              <a:t>метаболизам (енгл. </a:t>
            </a:r>
            <a:r>
              <a:rPr lang="sr-Latn-RS" dirty="0">
                <a:latin typeface="Cambria" panose="02040503050406030204" pitchFamily="18" charset="0"/>
                <a:ea typeface="Cambria" panose="02040503050406030204" pitchFamily="18" charset="0"/>
              </a:rPr>
              <a:t>Metabolism</a:t>
            </a:r>
            <a:r>
              <a:rPr lang="sr-Cyrl-RS" dirty="0"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  <a:r>
              <a:rPr lang="sr-Latn-RS" dirty="0"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endParaRPr lang="sr-Cyrl-R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None/>
            </a:pPr>
            <a:r>
              <a:rPr lang="sr-Latn-RS" dirty="0">
                <a:latin typeface="Cambria" panose="02040503050406030204" pitchFamily="18" charset="0"/>
                <a:ea typeface="Cambria" panose="02040503050406030204" pitchFamily="18" charset="0"/>
              </a:rPr>
              <a:t>E-</a:t>
            </a:r>
            <a:r>
              <a:rPr lang="sr-Cyrl-RS" dirty="0">
                <a:latin typeface="Cambria" panose="02040503050406030204" pitchFamily="18" charset="0"/>
                <a:ea typeface="Cambria" panose="02040503050406030204" pitchFamily="18" charset="0"/>
              </a:rPr>
              <a:t>екскреција (енгл. </a:t>
            </a:r>
            <a:r>
              <a:rPr lang="sr-Latn-RS" dirty="0">
                <a:latin typeface="Cambria" panose="02040503050406030204" pitchFamily="18" charset="0"/>
                <a:ea typeface="Cambria" panose="02040503050406030204" pitchFamily="18" charset="0"/>
              </a:rPr>
              <a:t>Exretion</a:t>
            </a:r>
            <a:r>
              <a:rPr lang="sr-Cyrl-RS" dirty="0">
                <a:latin typeface="Cambria" panose="02040503050406030204" pitchFamily="18" charset="0"/>
                <a:ea typeface="Cambria" panose="02040503050406030204" pitchFamily="18" charset="0"/>
              </a:rPr>
              <a:t>)</a:t>
            </a:r>
            <a:r>
              <a:rPr lang="sr-Latn-RS" dirty="0"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endParaRPr lang="sr-Cyrl-R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None/>
            </a:pPr>
            <a:r>
              <a:rPr lang="sr-Latn-RS" dirty="0">
                <a:latin typeface="Cambria" panose="02040503050406030204" pitchFamily="18" charset="0"/>
                <a:ea typeface="Cambria" panose="02040503050406030204" pitchFamily="18" charset="0"/>
              </a:rPr>
              <a:t>R-</a:t>
            </a:r>
            <a:r>
              <a:rPr lang="sr-Cyrl-RS" dirty="0">
                <a:latin typeface="Cambria" panose="02040503050406030204" pitchFamily="18" charset="0"/>
                <a:ea typeface="Cambria" panose="02040503050406030204" pitchFamily="18" charset="0"/>
              </a:rPr>
              <a:t>терапијско деловање (енгл. </a:t>
            </a:r>
            <a:r>
              <a:rPr lang="sr-Latn-RS" dirty="0">
                <a:latin typeface="Cambria" panose="02040503050406030204" pitchFamily="18" charset="0"/>
                <a:ea typeface="Cambria" panose="02040503050406030204" pitchFamily="18" charset="0"/>
              </a:rPr>
              <a:t>Reponse</a:t>
            </a:r>
            <a:r>
              <a:rPr lang="sr-Cyrl-RS" dirty="0">
                <a:latin typeface="Cambria" panose="02040503050406030204" pitchFamily="18" charset="0"/>
                <a:ea typeface="Cambria" panose="02040503050406030204" pitchFamily="18" charset="0"/>
              </a:rPr>
              <a:t>). </a:t>
            </a:r>
            <a:endParaRPr lang="sr-Latn-R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None/>
            </a:pPr>
            <a:endParaRPr lang="sr-Latn-R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None/>
            </a:pPr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sz="3300" dirty="0">
                <a:solidFill>
                  <a:srgbClr val="FFFF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БИОФАРМАЦИЈА</a:t>
            </a:r>
            <a:endParaRPr lang="en-US" sz="3300" dirty="0">
              <a:solidFill>
                <a:srgbClr val="FFFF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24744"/>
            <a:ext cx="7829576" cy="4873752"/>
          </a:xfrm>
        </p:spPr>
        <p:txBody>
          <a:bodyPr>
            <a:normAutofit/>
          </a:bodyPr>
          <a:lstStyle/>
          <a:p>
            <a:endParaRPr lang="sr-Cyrl-RS" dirty="0"/>
          </a:p>
          <a:p>
            <a:endParaRPr lang="sr-Cyrl-R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sr-Cyrl-RS" dirty="0">
                <a:latin typeface="Cambria" panose="02040503050406030204" pitchFamily="18" charset="0"/>
                <a:ea typeface="Cambria" panose="02040503050406030204" pitchFamily="18" charset="0"/>
              </a:rPr>
              <a:t>Биофармација проучава однос између физичко-хемијских особина лековите супстанце и њеног лековитог облика и биолошке расположиости у организму. </a:t>
            </a:r>
          </a:p>
          <a:p>
            <a:endParaRPr lang="sr-Cyrl-R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sr-Cyrl-RS" dirty="0">
                <a:latin typeface="Cambria" panose="02040503050406030204" pitchFamily="18" charset="0"/>
                <a:ea typeface="Cambria" panose="02040503050406030204" pitchFamily="18" charset="0"/>
              </a:rPr>
              <a:t>У фокусу биофармацеутских испитивања налазе се сви фактори који утичу на либерацију (ослобађање) и апсорпцију лека. 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910" y="571480"/>
            <a:ext cx="7467600" cy="4873752"/>
          </a:xfrm>
        </p:spPr>
        <p:txBody>
          <a:bodyPr>
            <a:normAutofit/>
          </a:bodyPr>
          <a:lstStyle/>
          <a:p>
            <a:endParaRPr lang="sr-Cyrl-RS" dirty="0"/>
          </a:p>
          <a:p>
            <a:endParaRPr lang="sr-Cyrl-RS" dirty="0"/>
          </a:p>
          <a:p>
            <a:endParaRPr lang="sr-Cyrl-RS" dirty="0"/>
          </a:p>
          <a:p>
            <a:endParaRPr lang="sr-Cyrl-R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Сазнања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која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се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добијају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на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основу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биофармацеутских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студија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представљају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основу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за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формулацију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лековитог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облика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што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указује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на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неизоставну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улогу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биофармацеутских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наука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у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истраживачком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и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развојном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процесу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лекова</a:t>
            </a:r>
            <a:r>
              <a:rPr lang="sr-Cyrl-RS" dirty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-214338"/>
            <a:ext cx="7467600" cy="1143000"/>
          </a:xfrm>
        </p:spPr>
        <p:txBody>
          <a:bodyPr/>
          <a:lstStyle/>
          <a:p>
            <a:r>
              <a:rPr lang="sr-Cyrl-RS" dirty="0">
                <a:solidFill>
                  <a:srgbClr val="C00000"/>
                </a:solidFill>
              </a:rPr>
              <a:t/>
            </a:r>
            <a:br>
              <a:rPr lang="sr-Cyrl-RS" dirty="0">
                <a:solidFill>
                  <a:srgbClr val="C00000"/>
                </a:solidFill>
              </a:rPr>
            </a:br>
            <a:r>
              <a:rPr lang="sr-Cyrl-RS" sz="3300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sr-Cyrl-RS" sz="3300" dirty="0">
                <a:solidFill>
                  <a:srgbClr val="FFFF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Пут примене лека</a:t>
            </a:r>
            <a:endParaRPr lang="en-US" sz="3300" dirty="0">
              <a:solidFill>
                <a:srgbClr val="FFFF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142984"/>
            <a:ext cx="7467600" cy="53578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100" dirty="0">
                <a:latin typeface="Cambria" pitchFamily="18" charset="0"/>
              </a:rPr>
              <a:t>Лекови који се користе у клиничкој пракси могу се применити:</a:t>
            </a:r>
          </a:p>
          <a:p>
            <a:r>
              <a:rPr lang="sr-Cyrl-RS" sz="2100" dirty="0">
                <a:latin typeface="Cambria" pitchFamily="18" charset="0"/>
              </a:rPr>
              <a:t> екстраваскуларно (</a:t>
            </a:r>
            <a:r>
              <a:rPr lang="sr-Cyrl-CS" sz="2100" dirty="0">
                <a:latin typeface="Cambria" pitchFamily="18" charset="0"/>
              </a:rPr>
              <a:t>орално, трансдермално, интрамускуларно, супкутано) и</a:t>
            </a:r>
          </a:p>
          <a:p>
            <a:r>
              <a:rPr lang="sr-Cyrl-CS" sz="2100" dirty="0">
                <a:latin typeface="Cambria" pitchFamily="18" charset="0"/>
              </a:rPr>
              <a:t> интраваскуларно (интравенски)- лек се директно испоручује у крвоток и фаза апсорпције изостаје. </a:t>
            </a:r>
          </a:p>
          <a:p>
            <a:pPr>
              <a:buNone/>
            </a:pPr>
            <a:endParaRPr lang="sr-Cyrl-CS" sz="2100" dirty="0">
              <a:latin typeface="Cambria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sr-Cyrl-CS" sz="2100" dirty="0">
                <a:latin typeface="Cambria" pitchFamily="18" charset="0"/>
              </a:rPr>
              <a:t>терапијски ефекат екстраваскуларно примењеног лека зависи од </a:t>
            </a:r>
            <a:r>
              <a:rPr lang="sr-Cyrl-CS" sz="2100" b="1" dirty="0">
                <a:latin typeface="Cambria" pitchFamily="18" charset="0"/>
              </a:rPr>
              <a:t>апсорпције лека и постизања довољне концентрације на месту деловања. </a:t>
            </a:r>
          </a:p>
          <a:p>
            <a:pPr>
              <a:buNone/>
            </a:pPr>
            <a:r>
              <a:rPr lang="sr-Cyrl-CS" sz="2100" dirty="0">
                <a:latin typeface="Cambria" pitchFamily="18" charset="0"/>
              </a:rPr>
              <a:t>	Концентрација лека на месту деловања је у функцији </a:t>
            </a:r>
            <a:r>
              <a:rPr lang="sr-Cyrl-CS" sz="2100" b="1" dirty="0">
                <a:latin typeface="Cambria" pitchFamily="18" charset="0"/>
              </a:rPr>
              <a:t>примењене дозе, степена и брзине апсорпције, дистрибуције, метаболизма и елиминације лека</a:t>
            </a:r>
            <a:r>
              <a:rPr lang="sr-Cyrl-RS" sz="2100" b="1" dirty="0">
                <a:latin typeface="Cambria" pitchFamily="18" charset="0"/>
              </a:rPr>
              <a:t>.</a:t>
            </a:r>
            <a:endParaRPr lang="en-US" sz="2100" b="1" dirty="0">
              <a:latin typeface="Cambria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727" y="332656"/>
            <a:ext cx="7467600" cy="1143000"/>
          </a:xfrm>
        </p:spPr>
        <p:txBody>
          <a:bodyPr/>
          <a:lstStyle/>
          <a:p>
            <a:r>
              <a:rPr lang="sr-Cyrl-RS" sz="3300" dirty="0">
                <a:solidFill>
                  <a:srgbClr val="FFFF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Фармацеутски облик</a:t>
            </a:r>
            <a:endParaRPr lang="en-US" sz="3300" dirty="0">
              <a:solidFill>
                <a:srgbClr val="FFFF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459348"/>
            <a:ext cx="6711654" cy="4195481"/>
          </a:xfrm>
        </p:spPr>
        <p:txBody>
          <a:bodyPr>
            <a:normAutofit fontScale="85000" lnSpcReduction="10000"/>
          </a:bodyPr>
          <a:lstStyle/>
          <a:p>
            <a:r>
              <a:rPr lang="sr-Cyrl-RS" sz="2400" dirty="0">
                <a:latin typeface="Cambria" pitchFamily="18" charset="0"/>
              </a:rPr>
              <a:t>Приликом избора формулације лека неопхоно је размотрити утицај фармацеутског облика, помоћних супстанци и фармацеутско-технолошког поступка израде на ефекат лека. </a:t>
            </a:r>
          </a:p>
          <a:p>
            <a:endParaRPr lang="sr-Cyrl-RS" sz="2400" dirty="0">
              <a:latin typeface="Cambria" pitchFamily="18" charset="0"/>
            </a:endParaRPr>
          </a:p>
          <a:p>
            <a:r>
              <a:rPr lang="sr-Cyrl-RS" sz="2400" dirty="0">
                <a:latin typeface="Cambria" pitchFamily="18" charset="0"/>
              </a:rPr>
              <a:t>лек у облику раствора - најбржи терапијског одговора јер је лек одмах доступан за апсорпцију.</a:t>
            </a:r>
          </a:p>
          <a:p>
            <a:pPr>
              <a:buNone/>
            </a:pPr>
            <a:endParaRPr lang="sr-Cyrl-RS" sz="2400" dirty="0">
              <a:latin typeface="Cambria" pitchFamily="18" charset="0"/>
            </a:endParaRPr>
          </a:p>
          <a:p>
            <a:r>
              <a:rPr lang="sr-Cyrl-RS" sz="2400" dirty="0">
                <a:latin typeface="Cambria" pitchFamily="18" charset="0"/>
              </a:rPr>
              <a:t> лек у облику чврстог дозираног облика (таблета, капсула) – каснији ефекат јер лековити облик прво мора да се распадне, лековита супстанца раствори и постане доступна за апсорпцију</a:t>
            </a:r>
            <a:endParaRPr lang="en-US" sz="2400" dirty="0">
              <a:latin typeface="Cambria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044624" y="219907"/>
            <a:ext cx="7467600" cy="1143000"/>
          </a:xfrm>
        </p:spPr>
        <p:txBody>
          <a:bodyPr/>
          <a:lstStyle/>
          <a:p>
            <a:pPr algn="ctr"/>
            <a:r>
              <a:rPr lang="sr-Cyrl-RS" sz="3300" dirty="0">
                <a:solidFill>
                  <a:srgbClr val="FFFF00"/>
                </a:solidFill>
                <a:latin typeface="Cambria" pitchFamily="18" charset="0"/>
              </a:rPr>
              <a:t>Либерација</a:t>
            </a:r>
            <a:endParaRPr lang="en-US" sz="3300" dirty="0">
              <a:solidFill>
                <a:srgbClr val="FFFF00"/>
              </a:solidFill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357298"/>
            <a:ext cx="7467600" cy="4873752"/>
          </a:xfrm>
        </p:spPr>
        <p:txBody>
          <a:bodyPr>
            <a:normAutofit/>
          </a:bodyPr>
          <a:lstStyle/>
          <a:p>
            <a:r>
              <a:rPr lang="sr-Cyrl-RS" sz="2200" dirty="0">
                <a:latin typeface="Cambria" pitchFamily="18" charset="0"/>
              </a:rPr>
              <a:t>Ослобађање лека из дозираног облика подразумева: </a:t>
            </a:r>
          </a:p>
          <a:p>
            <a:pPr marL="457200" indent="-457200">
              <a:buAutoNum type="arabicParenR"/>
            </a:pPr>
            <a:r>
              <a:rPr lang="sr-Cyrl-RS" sz="2200" dirty="0">
                <a:latin typeface="Cambria" pitchFamily="18" charset="0"/>
              </a:rPr>
              <a:t>процес дезинтеграције-распадања лековитог облика при чему настају мање честице лековите и помоћних супстанци; </a:t>
            </a:r>
          </a:p>
          <a:p>
            <a:pPr marL="457200" indent="-457200">
              <a:buAutoNum type="arabicParenR"/>
            </a:pPr>
            <a:r>
              <a:rPr lang="sr-Cyrl-RS" sz="2200" dirty="0">
                <a:latin typeface="Cambria" pitchFamily="18" charset="0"/>
              </a:rPr>
              <a:t>растварање у телесним течностима и </a:t>
            </a:r>
          </a:p>
          <a:p>
            <a:pPr marL="457200" indent="-457200">
              <a:buAutoNum type="arabicParenR"/>
            </a:pPr>
            <a:r>
              <a:rPr lang="sr-Cyrl-RS" sz="2200" dirty="0">
                <a:latin typeface="Cambria" pitchFamily="18" charset="0"/>
              </a:rPr>
              <a:t>распростирање лековите супстанце на површини за апсорпцију.  </a:t>
            </a:r>
          </a:p>
          <a:p>
            <a:pPr marL="457200" indent="-457200">
              <a:buAutoNum type="arabicParenR"/>
            </a:pPr>
            <a:endParaRPr lang="sr-Cyrl-RS" sz="2200" dirty="0">
              <a:latin typeface="Cambria" pitchFamily="18" charset="0"/>
            </a:endParaRPr>
          </a:p>
          <a:p>
            <a:pPr marL="457200" indent="-457200">
              <a:buNone/>
            </a:pPr>
            <a:r>
              <a:rPr lang="sr-Cyrl-RS" sz="2200" dirty="0">
                <a:latin typeface="Cambria" pitchFamily="18" charset="0"/>
              </a:rPr>
              <a:t>	Додатак помоћних материја може модификовати  процес ослобађања лека из лековитог облика.</a:t>
            </a:r>
            <a:endParaRPr lang="en-US" sz="2200" dirty="0">
              <a:latin typeface="Cambria" pitchFamily="18" charset="0"/>
            </a:endParaRP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620688" y="500046"/>
            <a:ext cx="7467600" cy="1143000"/>
          </a:xfrm>
        </p:spPr>
        <p:txBody>
          <a:bodyPr/>
          <a:lstStyle/>
          <a:p>
            <a:pPr algn="ctr"/>
            <a:r>
              <a:rPr lang="sr-Cyrl-RS" sz="3300" dirty="0">
                <a:solidFill>
                  <a:srgbClr val="FFFF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Апсорпција</a:t>
            </a:r>
            <a:endParaRPr lang="en-US" sz="3300" dirty="0">
              <a:solidFill>
                <a:srgbClr val="FFFF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071546"/>
            <a:ext cx="8001056" cy="4873752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sr-Cyrl-RS" dirty="0">
                <a:latin typeface="Cambria" pitchFamily="18" charset="0"/>
              </a:rPr>
              <a:t>Апсорпција- пролазак лека кроз биолошке мембране </a:t>
            </a:r>
          </a:p>
          <a:p>
            <a:pPr>
              <a:buNone/>
            </a:pPr>
            <a:endParaRPr lang="sr-Cyrl-RS" dirty="0">
              <a:latin typeface="Cambria" pitchFamily="18" charset="0"/>
            </a:endParaRPr>
          </a:p>
          <a:p>
            <a:r>
              <a:rPr lang="sr-Cyrl-RS" dirty="0">
                <a:latin typeface="Cambria" pitchFamily="18" charset="0"/>
              </a:rPr>
              <a:t>Код већине лекова одвија се у танком цреву </a:t>
            </a:r>
          </a:p>
          <a:p>
            <a:pPr>
              <a:buNone/>
            </a:pPr>
            <a:endParaRPr lang="fi-FI" dirty="0">
              <a:latin typeface="Cambria" pitchFamily="18" charset="0"/>
            </a:endParaRPr>
          </a:p>
          <a:p>
            <a:r>
              <a:rPr lang="sr-Cyrl-RS" dirty="0">
                <a:latin typeface="Cambria" pitchFamily="18" charset="0"/>
              </a:rPr>
              <a:t>На крајњи ефекат лека утичу и брзина и обим ресорпције лека. </a:t>
            </a:r>
          </a:p>
          <a:p>
            <a:endParaRPr lang="sr-Cyrl-RS" dirty="0">
              <a:latin typeface="Cambria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071546"/>
            <a:ext cx="8001056" cy="4873752"/>
          </a:xfrm>
        </p:spPr>
        <p:txBody>
          <a:bodyPr>
            <a:normAutofit/>
          </a:bodyPr>
          <a:lstStyle/>
          <a:p>
            <a:r>
              <a:rPr lang="sr-Cyrl-RS" sz="2200" dirty="0">
                <a:latin typeface="Cambria" panose="02040503050406030204" pitchFamily="18" charset="0"/>
                <a:ea typeface="Cambria" panose="02040503050406030204" pitchFamily="18" charset="0"/>
              </a:rPr>
              <a:t>Обим и брзина важни у актуној примени појединачних доза лекова.</a:t>
            </a:r>
          </a:p>
          <a:p>
            <a:pPr>
              <a:buNone/>
            </a:pPr>
            <a:endParaRPr lang="sr-Cyrl-RS" sz="22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sr-Cyrl-RS" sz="2200" dirty="0">
                <a:latin typeface="Cambria" panose="02040503050406030204" pitchFamily="18" charset="0"/>
                <a:ea typeface="Cambria" panose="02040503050406030204" pitchFamily="18" charset="0"/>
              </a:rPr>
              <a:t>На пример када се примени аналгетик, неопходно је постићи високу концентрацију у крви. Смањење брзине апсорпције лека може довести до изостанка терапијског ефекта. </a:t>
            </a:r>
            <a:endParaRPr lang="en-US" sz="22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None/>
            </a:pPr>
            <a:endParaRPr lang="sr-Cyrl-RS" sz="22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sr-Cyrl-RS" sz="2200" dirty="0">
                <a:latin typeface="Cambria" panose="02040503050406030204" pitchFamily="18" charset="0"/>
                <a:ea typeface="Cambria" panose="02040503050406030204" pitchFamily="18" charset="0"/>
              </a:rPr>
              <a:t>С друге стране, код пацијената на хроничној терапији, промена брзине апсорпције уз непромењен обим апсорпције неће значајно утицати на крајњи ефекат лека.</a:t>
            </a:r>
            <a:endParaRPr lang="en-US" sz="22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sz="3300" dirty="0">
                <a:latin typeface="Cambria" panose="02040503050406030204" pitchFamily="18" charset="0"/>
                <a:ea typeface="Cambria" panose="02040503050406030204" pitchFamily="18" charset="0"/>
              </a:rPr>
              <a:t>Фактори који утичу на апсорпцију лекова</a:t>
            </a:r>
            <a:endParaRPr lang="en-US" sz="33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85926"/>
            <a:ext cx="9144064" cy="366469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9755408"/>
              </p:ext>
            </p:extLst>
          </p:nvPr>
        </p:nvGraphicFramePr>
        <p:xfrm>
          <a:off x="395536" y="1988840"/>
          <a:ext cx="8352928" cy="2062047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{2D5ABB26-0587-4C30-8999-92F81FD0307C}</a:tableStyleId>
              </a:tblPr>
              <a:tblGrid>
                <a:gridCol w="23972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631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083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277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Cambria" pitchFamily="18" charset="0"/>
                          <a:ea typeface="Cambria" pitchFamily="18" charset="0"/>
                        </a:rPr>
                        <a:t>НАЗИВ УЏБЕНИКА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Cambria" pitchFamily="18" charset="0"/>
                          <a:ea typeface="Cambria" pitchFamily="18" charset="0"/>
                        </a:rPr>
                        <a:t>АУТОРИ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>
                          <a:effectLst/>
                          <a:latin typeface="Cambria" pitchFamily="18" charset="0"/>
                          <a:ea typeface="Cambria" pitchFamily="18" charset="0"/>
                        </a:rPr>
                        <a:t>ИЗАДАВАЧ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300" dirty="0">
                          <a:effectLst/>
                          <a:latin typeface="Cambria" pitchFamily="18" charset="0"/>
                          <a:ea typeface="Cambria" pitchFamily="18" charset="0"/>
                        </a:rPr>
                        <a:t>БИБЛИОТЕКА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55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Cyrl-RS" sz="1400" dirty="0" smtClean="0">
                          <a:effectLst/>
                          <a:latin typeface="Cambria" pitchFamily="18" charset="0"/>
                          <a:ea typeface="Cambria" pitchFamily="18" charset="0"/>
                        </a:rPr>
                        <a:t>Биофармација за студенте интегрисаних</a:t>
                      </a:r>
                      <a:r>
                        <a:rPr lang="sr-Cyrl-RS" sz="1400" baseline="0" dirty="0" smtClean="0">
                          <a:effectLst/>
                          <a:latin typeface="Cambria" pitchFamily="18" charset="0"/>
                          <a:ea typeface="Cambria" pitchFamily="18" charset="0"/>
                        </a:rPr>
                        <a:t> академских студија фармације</a:t>
                      </a:r>
                      <a:endParaRPr lang="en-US" sz="1400" dirty="0">
                        <a:effectLst/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Cyrl-RS" sz="1400" dirty="0" smtClean="0">
                          <a:effectLst/>
                          <a:latin typeface="Cambria" pitchFamily="18" charset="0"/>
                          <a:ea typeface="Cambria" pitchFamily="18" charset="0"/>
                        </a:rPr>
                        <a:t>Брадић Јована</a:t>
                      </a:r>
                      <a:endParaRPr lang="en-US" sz="1400" dirty="0">
                        <a:effectLst/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  <a:latin typeface="Cambria" pitchFamily="18" charset="0"/>
                          <a:ea typeface="Cambria" pitchFamily="18" charset="0"/>
                        </a:rPr>
                        <a:t>Крагујевац</a:t>
                      </a:r>
                      <a:r>
                        <a:rPr lang="en-US" sz="1400" dirty="0">
                          <a:effectLst/>
                          <a:latin typeface="Cambria" pitchFamily="18" charset="0"/>
                          <a:ea typeface="Cambria" pitchFamily="18" charset="0"/>
                        </a:rPr>
                        <a:t>, </a:t>
                      </a:r>
                      <a:r>
                        <a:rPr lang="en-US" sz="1400" dirty="0" err="1">
                          <a:effectLst/>
                          <a:latin typeface="Cambria" pitchFamily="18" charset="0"/>
                          <a:ea typeface="Cambria" pitchFamily="18" charset="0"/>
                        </a:rPr>
                        <a:t>Факултет</a:t>
                      </a:r>
                      <a:r>
                        <a:rPr lang="en-US" sz="1400" dirty="0">
                          <a:effectLst/>
                          <a:latin typeface="Cambria" pitchFamily="18" charset="0"/>
                          <a:ea typeface="Cambria" pitchFamily="18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Cambria" pitchFamily="18" charset="0"/>
                          <a:ea typeface="Cambria" pitchFamily="18" charset="0"/>
                        </a:rPr>
                        <a:t>медицинских</a:t>
                      </a:r>
                      <a:r>
                        <a:rPr lang="en-US" sz="1400" dirty="0">
                          <a:effectLst/>
                          <a:latin typeface="Cambria" pitchFamily="18" charset="0"/>
                          <a:ea typeface="Cambria" pitchFamily="18" charset="0"/>
                        </a:rPr>
                        <a:t> </a:t>
                      </a:r>
                      <a:r>
                        <a:rPr lang="en-US" sz="1400" dirty="0" err="1">
                          <a:effectLst/>
                          <a:latin typeface="Cambria" pitchFamily="18" charset="0"/>
                          <a:ea typeface="Cambria" pitchFamily="18" charset="0"/>
                        </a:rPr>
                        <a:t>наука</a:t>
                      </a:r>
                      <a:r>
                        <a:rPr lang="en-US" sz="1400" dirty="0">
                          <a:effectLst/>
                          <a:latin typeface="Cambria" pitchFamily="18" charset="0"/>
                          <a:ea typeface="Cambria" pitchFamily="18" charset="0"/>
                        </a:rPr>
                        <a:t>, </a:t>
                      </a:r>
                      <a:r>
                        <a:rPr lang="en-US" sz="1400" dirty="0" err="1">
                          <a:effectLst/>
                          <a:latin typeface="Cambria" pitchFamily="18" charset="0"/>
                          <a:ea typeface="Cambria" pitchFamily="18" charset="0"/>
                        </a:rPr>
                        <a:t>Универзитет</a:t>
                      </a:r>
                      <a:r>
                        <a:rPr lang="en-US" sz="1400" dirty="0">
                          <a:effectLst/>
                          <a:latin typeface="Cambria" pitchFamily="18" charset="0"/>
                          <a:ea typeface="Cambria" pitchFamily="18" charset="0"/>
                        </a:rPr>
                        <a:t> у </a:t>
                      </a:r>
                      <a:r>
                        <a:rPr lang="en-US" sz="1400" dirty="0" err="1">
                          <a:effectLst/>
                          <a:latin typeface="Cambria" pitchFamily="18" charset="0"/>
                          <a:ea typeface="Cambria" pitchFamily="18" charset="0"/>
                        </a:rPr>
                        <a:t>Крагујевцу</a:t>
                      </a:r>
                      <a:r>
                        <a:rPr lang="en-US" sz="1400" dirty="0">
                          <a:effectLst/>
                          <a:latin typeface="Cambria" pitchFamily="18" charset="0"/>
                          <a:ea typeface="Cambria" pitchFamily="18" charset="0"/>
                        </a:rPr>
                        <a:t>, </a:t>
                      </a:r>
                      <a:r>
                        <a:rPr lang="en-US" sz="1400" dirty="0" smtClean="0">
                          <a:effectLst/>
                          <a:latin typeface="Cambria" pitchFamily="18" charset="0"/>
                          <a:ea typeface="Cambria" pitchFamily="18" charset="0"/>
                        </a:rPr>
                        <a:t>20</a:t>
                      </a:r>
                      <a:r>
                        <a:rPr lang="sr-Cyrl-RS" sz="1400" dirty="0" smtClean="0">
                          <a:effectLst/>
                          <a:latin typeface="Cambria" pitchFamily="18" charset="0"/>
                          <a:ea typeface="Cambria" pitchFamily="18" charset="0"/>
                        </a:rPr>
                        <a:t>22</a:t>
                      </a:r>
                      <a:r>
                        <a:rPr lang="en-US" sz="1400" dirty="0" smtClean="0">
                          <a:effectLst/>
                          <a:latin typeface="Cambria" pitchFamily="18" charset="0"/>
                          <a:ea typeface="Cambria" pitchFamily="18" charset="0"/>
                        </a:rPr>
                        <a:t>.</a:t>
                      </a:r>
                      <a:endParaRPr lang="en-US" sz="1400" dirty="0">
                        <a:effectLst/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CS" sz="1400" kern="1100">
                          <a:effectLst/>
                          <a:latin typeface="Cambria" pitchFamily="18" charset="0"/>
                          <a:ea typeface="Cambria" pitchFamily="18" charset="0"/>
                        </a:rPr>
                        <a:t>Има</a:t>
                      </a:r>
                      <a:endParaRPr lang="en-US" sz="1400">
                        <a:effectLst/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1867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</a:rPr>
                        <a:t>Сва</a:t>
                      </a:r>
                      <a:r>
                        <a:rPr lang="en-US" sz="1400" dirty="0">
                          <a:effectLst/>
                        </a:rPr>
                        <a:t> </a:t>
                      </a:r>
                      <a:r>
                        <a:rPr lang="en-US" sz="1400" dirty="0" err="1">
                          <a:effectLst/>
                        </a:rPr>
                        <a:t>предавања</a:t>
                      </a:r>
                      <a:r>
                        <a:rPr lang="en-US" sz="1400" dirty="0">
                          <a:effectLst/>
                        </a:rPr>
                        <a:t> </a:t>
                      </a:r>
                      <a:r>
                        <a:rPr lang="en-US" sz="1400" dirty="0" err="1">
                          <a:effectLst/>
                        </a:rPr>
                        <a:t>налазе</a:t>
                      </a:r>
                      <a:r>
                        <a:rPr lang="en-US" sz="1400" dirty="0">
                          <a:effectLst/>
                        </a:rPr>
                        <a:t> </a:t>
                      </a:r>
                      <a:r>
                        <a:rPr lang="en-US" sz="1400" dirty="0" err="1">
                          <a:effectLst/>
                        </a:rPr>
                        <a:t>се</a:t>
                      </a:r>
                      <a:r>
                        <a:rPr lang="en-US" sz="1400" dirty="0">
                          <a:effectLst/>
                        </a:rPr>
                        <a:t> </a:t>
                      </a:r>
                      <a:r>
                        <a:rPr lang="en-US" sz="1400" dirty="0" err="1">
                          <a:effectLst/>
                        </a:rPr>
                        <a:t>на</a:t>
                      </a:r>
                      <a:r>
                        <a:rPr lang="en-US" sz="1400" dirty="0">
                          <a:effectLst/>
                        </a:rPr>
                        <a:t> </a:t>
                      </a:r>
                      <a:r>
                        <a:rPr lang="en-US" sz="1400" dirty="0" err="1">
                          <a:effectLst/>
                        </a:rPr>
                        <a:t>сајту</a:t>
                      </a:r>
                      <a:r>
                        <a:rPr lang="en-US" sz="1400" dirty="0">
                          <a:effectLst/>
                        </a:rPr>
                        <a:t> </a:t>
                      </a:r>
                      <a:r>
                        <a:rPr lang="en-US" sz="1400" dirty="0" err="1">
                          <a:effectLst/>
                        </a:rPr>
                        <a:t>Факултета</a:t>
                      </a:r>
                      <a:r>
                        <a:rPr lang="en-US" sz="1400" dirty="0">
                          <a:effectLst/>
                        </a:rPr>
                        <a:t> </a:t>
                      </a:r>
                      <a:r>
                        <a:rPr lang="en-US" sz="1400" dirty="0" err="1">
                          <a:effectLst/>
                        </a:rPr>
                        <a:t>Медицинских</a:t>
                      </a:r>
                      <a:r>
                        <a:rPr lang="en-US" sz="1400" dirty="0">
                          <a:effectLst/>
                        </a:rPr>
                        <a:t> </a:t>
                      </a:r>
                      <a:r>
                        <a:rPr lang="en-US" sz="1400" dirty="0" err="1">
                          <a:effectLst/>
                        </a:rPr>
                        <a:t>наука</a:t>
                      </a:r>
                      <a:r>
                        <a:rPr lang="en-US" sz="1400" dirty="0">
                          <a:effectLst/>
                        </a:rPr>
                        <a:t>: www.medf.kg.ac.rs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41867"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39552" y="836712"/>
            <a:ext cx="5832648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3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Литература</a:t>
            </a:r>
            <a:endParaRPr lang="en-US" sz="23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2524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sr-Cyrl-RS" sz="4000" b="1" dirty="0">
              <a:latin typeface="Cambria" pitchFamily="18" charset="0"/>
            </a:endParaRPr>
          </a:p>
          <a:p>
            <a:pPr algn="ctr">
              <a:buNone/>
            </a:pPr>
            <a:r>
              <a:rPr lang="sr-Cyrl-RS" sz="4000" b="1" dirty="0">
                <a:latin typeface="Cambria" pitchFamily="18" charset="0"/>
              </a:rPr>
              <a:t>  Принципи апсорпције лекова из дигестивног тракта</a:t>
            </a:r>
            <a:endParaRPr lang="en-US" sz="4000" dirty="0">
              <a:latin typeface="Cambria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357166"/>
            <a:ext cx="7467600" cy="5857916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sr-Cyrl-RS" sz="3100" b="1" dirty="0">
                <a:latin typeface="Cambria" panose="02040503050406030204" pitchFamily="18" charset="0"/>
                <a:ea typeface="Cambria" panose="02040503050406030204" pitchFamily="18" charset="0"/>
              </a:rPr>
              <a:t>Биолошке мембране </a:t>
            </a:r>
          </a:p>
          <a:p>
            <a:endParaRPr lang="sr-Cyrl-RS" sz="3100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sr-Cyrl-RS" sz="3100" b="1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sr-Cyrl-RS" sz="3100" dirty="0">
                <a:latin typeface="Cambria" panose="02040503050406030204" pitchFamily="18" charset="0"/>
                <a:ea typeface="Cambria" panose="02040503050406030204" pitchFamily="18" charset="0"/>
              </a:rPr>
              <a:t>селективно пропустљиве баријере </a:t>
            </a:r>
          </a:p>
          <a:p>
            <a:pPr>
              <a:buNone/>
            </a:pPr>
            <a:endParaRPr lang="sr-Cyrl-RS" sz="31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sr-Cyrl-RS" sz="3100" dirty="0">
                <a:latin typeface="Cambria" panose="02040503050406030204" pitchFamily="18" charset="0"/>
                <a:ea typeface="Cambria" panose="02040503050406030204" pitchFamily="18" charset="0"/>
              </a:rPr>
              <a:t>сачињене су оо фосфолипидног двослоја поларизованих липида, при чему су хидрофилне фосфатне главе окренуте ка хидрофилном слоју-вода, док су хидрофобни репови окренути ка унутрашњости двослоја. </a:t>
            </a:r>
          </a:p>
          <a:p>
            <a:pPr>
              <a:buNone/>
            </a:pPr>
            <a:endParaRPr lang="sr-Cyrl-RS" sz="31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sr-Cyrl-RS" sz="3100" dirty="0">
                <a:latin typeface="Cambria" panose="02040503050406030204" pitchFamily="18" charset="0"/>
                <a:ea typeface="Cambria" panose="02040503050406030204" pitchFamily="18" charset="0"/>
              </a:rPr>
              <a:t>у унутрашњости двослоја смештени су интеграни и периферни протеини који имају важну улогу у транспорту супстанци и лекова.  </a:t>
            </a:r>
          </a:p>
          <a:p>
            <a:endParaRPr lang="sr-Cyrl-RS" sz="31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sr-Cyrl-RS" sz="3100" dirty="0">
                <a:latin typeface="Cambria" panose="02040503050406030204" pitchFamily="18" charset="0"/>
                <a:ea typeface="Cambria" panose="02040503050406030204" pitchFamily="18" charset="0"/>
              </a:rPr>
              <a:t>све мембране у организму су сличне организације и структуре, што је од велике важности у сагледавању апсорпције фармаколошких агенаса. </a:t>
            </a:r>
            <a:endParaRPr lang="en-US" sz="31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sz="3300" dirty="0">
                <a:latin typeface="Cambria" panose="02040503050406030204" pitchFamily="18" charset="0"/>
                <a:ea typeface="Cambria" panose="02040503050406030204" pitchFamily="18" charset="0"/>
              </a:rPr>
              <a:t>Могући механизми транспорта кроз ћелијску мембрану су:</a:t>
            </a:r>
            <a:endParaRPr lang="en-US" sz="33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sz="22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sr-Cyrl-RS" sz="2200" dirty="0">
                <a:latin typeface="Cambria" panose="02040503050406030204" pitchFamily="18" charset="0"/>
                <a:ea typeface="Cambria" panose="02040503050406030204" pitchFamily="18" charset="0"/>
              </a:rPr>
              <a:t>	Пасивна дифузија </a:t>
            </a:r>
            <a:endParaRPr lang="en-US" sz="22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sr-Cyrl-RS" sz="2200" dirty="0">
                <a:latin typeface="Cambria" panose="02040503050406030204" pitchFamily="18" charset="0"/>
                <a:ea typeface="Cambria" panose="02040503050406030204" pitchFamily="18" charset="0"/>
              </a:rPr>
              <a:t>	Конвективна дифузија </a:t>
            </a:r>
            <a:endParaRPr lang="en-US" sz="22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sr-Cyrl-RS" sz="2200" dirty="0">
                <a:latin typeface="Cambria" panose="02040503050406030204" pitchFamily="18" charset="0"/>
                <a:ea typeface="Cambria" panose="02040503050406030204" pitchFamily="18" charset="0"/>
              </a:rPr>
              <a:t>	Активни транспорт</a:t>
            </a:r>
            <a:endParaRPr lang="en-US" sz="22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sr-Cyrl-RS" sz="2200" dirty="0">
                <a:latin typeface="Cambria" panose="02040503050406030204" pitchFamily="18" charset="0"/>
                <a:ea typeface="Cambria" panose="02040503050406030204" pitchFamily="18" charset="0"/>
              </a:rPr>
              <a:t>  Олакшана дифузија</a:t>
            </a:r>
            <a:endParaRPr lang="en-US" sz="22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sr-Cyrl-RS" sz="2200" dirty="0">
                <a:latin typeface="Cambria" panose="02040503050406030204" pitchFamily="18" charset="0"/>
                <a:ea typeface="Cambria" panose="02040503050406030204" pitchFamily="18" charset="0"/>
              </a:rPr>
              <a:t>  Пренос јонског пара</a:t>
            </a:r>
            <a:endParaRPr lang="en-US" sz="22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sr-Cyrl-RS" sz="2200" dirty="0">
                <a:latin typeface="Cambria" panose="02040503050406030204" pitchFamily="18" charset="0"/>
                <a:ea typeface="Cambria" panose="02040503050406030204" pitchFamily="18" charset="0"/>
              </a:rPr>
              <a:t>  Пиноцитоза</a:t>
            </a:r>
            <a:endParaRPr lang="en-US" sz="22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69764"/>
            <a:ext cx="7467600" cy="1143000"/>
          </a:xfrm>
        </p:spPr>
        <p:txBody>
          <a:bodyPr/>
          <a:lstStyle/>
          <a:p>
            <a:r>
              <a:rPr lang="sr-Cyrl-RS" sz="3300" dirty="0">
                <a:latin typeface="Cambria" panose="02040503050406030204" pitchFamily="18" charset="0"/>
                <a:ea typeface="Cambria" panose="02040503050406030204" pitchFamily="18" charset="0"/>
              </a:rPr>
              <a:t>Пасивна дифузија</a:t>
            </a:r>
            <a:endParaRPr lang="en-US" sz="33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142984"/>
            <a:ext cx="8001056" cy="4873752"/>
          </a:xfrm>
        </p:spPr>
        <p:txBody>
          <a:bodyPr>
            <a:noAutofit/>
          </a:bodyPr>
          <a:lstStyle/>
          <a:p>
            <a:r>
              <a:rPr lang="sr-Cyrl-RS" sz="2300" dirty="0">
                <a:latin typeface="Cambria" pitchFamily="18" charset="0"/>
              </a:rPr>
              <a:t>Највећи број лекова апсорбује се пасивном дифузијом - транспорт лека у правцу концентрационог градијента, из средине веће концентрације у средину са мањом концентрацијом. </a:t>
            </a:r>
          </a:p>
          <a:p>
            <a:pPr>
              <a:buNone/>
            </a:pPr>
            <a:endParaRPr lang="sr-Cyrl-RS" sz="2300" dirty="0">
              <a:latin typeface="Cambria" pitchFamily="18" charset="0"/>
            </a:endParaRPr>
          </a:p>
          <a:p>
            <a:r>
              <a:rPr lang="sr-Cyrl-RS" sz="2300" dirty="0">
                <a:latin typeface="Cambria" pitchFamily="18" charset="0"/>
              </a:rPr>
              <a:t>Транспорт пасивном дифузијом се одвија све док се не изједначи концентрација лековите супстанце са обе стране мембране. </a:t>
            </a:r>
          </a:p>
          <a:p>
            <a:pPr>
              <a:buNone/>
            </a:pPr>
            <a:endParaRPr lang="sr-Cyrl-RS" sz="2300" dirty="0">
              <a:latin typeface="Cambria" pitchFamily="18" charset="0"/>
            </a:endParaRPr>
          </a:p>
          <a:p>
            <a:r>
              <a:rPr lang="sr-Cyrl-RS" sz="2300" dirty="0">
                <a:latin typeface="Cambria" pitchFamily="18" charset="0"/>
              </a:rPr>
              <a:t>Овај вид транспорта одвија се без присуства носача и енергије. </a:t>
            </a:r>
          </a:p>
          <a:p>
            <a:pPr>
              <a:buNone/>
            </a:pPr>
            <a:endParaRPr lang="sr-Cyrl-RS" sz="2300" dirty="0">
              <a:latin typeface="Cambria" pitchFamily="18" charset="0"/>
            </a:endParaRPr>
          </a:p>
          <a:p>
            <a:endParaRPr lang="en-US" sz="2300" dirty="0">
              <a:latin typeface="Cambria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7467600" cy="1143000"/>
          </a:xfrm>
        </p:spPr>
        <p:txBody>
          <a:bodyPr/>
          <a:lstStyle/>
          <a:p>
            <a:r>
              <a:rPr lang="sr-Cyrl-RS" sz="3300" b="1" dirty="0">
                <a:latin typeface="Cambria" pitchFamily="18" charset="0"/>
                <a:ea typeface="Cambria" pitchFamily="18" charset="0"/>
                <a:cs typeface="Arial" pitchFamily="34" charset="0"/>
              </a:rPr>
              <a:t>Пасивна дифузија</a:t>
            </a:r>
            <a:endParaRPr lang="en-US" sz="3300" b="1" dirty="0">
              <a:latin typeface="Cambria" pitchFamily="18" charset="0"/>
              <a:ea typeface="Cambria" pitchFamily="18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28596" y="1142984"/>
            <a:ext cx="8001056" cy="4873752"/>
          </a:xfrm>
        </p:spPr>
        <p:txBody>
          <a:bodyPr>
            <a:noAutofit/>
          </a:bodyPr>
          <a:lstStyle/>
          <a:p>
            <a:r>
              <a:rPr lang="sr-Cyrl-RS" sz="2000" dirty="0">
                <a:latin typeface="Cambria" pitchFamily="18" charset="0"/>
                <a:ea typeface="Cambria" pitchFamily="18" charset="0"/>
              </a:rPr>
              <a:t>Fick-ов закон описује факторе који утичу на брзину дифузије лека:</a:t>
            </a:r>
            <a:endParaRPr lang="en-US" sz="2000" dirty="0">
              <a:latin typeface="Cambria" pitchFamily="18" charset="0"/>
              <a:ea typeface="Cambria" pitchFamily="18" charset="0"/>
            </a:endParaRPr>
          </a:p>
          <a:p>
            <a:pPr algn="ctr">
              <a:buNone/>
            </a:pPr>
            <a:r>
              <a:rPr lang="sr-Latn-RS" sz="3200" dirty="0">
                <a:latin typeface="Cambria" pitchFamily="18" charset="0"/>
                <a:ea typeface="Cambria" pitchFamily="18" charset="0"/>
              </a:rPr>
              <a:t>d</a:t>
            </a:r>
            <a:r>
              <a:rPr lang="en-US" sz="3200" dirty="0">
                <a:latin typeface="Cambria" pitchFamily="18" charset="0"/>
                <a:ea typeface="Cambria" pitchFamily="18" charset="0"/>
              </a:rPr>
              <a:t>q</a:t>
            </a:r>
            <a:r>
              <a:rPr lang="sr-Cyrl-RS" sz="3200" dirty="0">
                <a:latin typeface="Cambria" pitchFamily="18" charset="0"/>
                <a:ea typeface="Cambria" pitchFamily="18" charset="0"/>
              </a:rPr>
              <a:t>/</a:t>
            </a:r>
            <a:r>
              <a:rPr lang="en-US" sz="3200" dirty="0" err="1">
                <a:latin typeface="Cambria" pitchFamily="18" charset="0"/>
                <a:ea typeface="Cambria" pitchFamily="18" charset="0"/>
              </a:rPr>
              <a:t>dt</a:t>
            </a:r>
            <a:r>
              <a:rPr lang="en-US" sz="3200" dirty="0">
                <a:latin typeface="Cambria" pitchFamily="18" charset="0"/>
                <a:ea typeface="Cambria" pitchFamily="18" charset="0"/>
              </a:rPr>
              <a:t> = - (DA/h) (Co – </a:t>
            </a:r>
            <a:r>
              <a:rPr lang="en-US" sz="3200" dirty="0" err="1">
                <a:latin typeface="Cambria" pitchFamily="18" charset="0"/>
                <a:ea typeface="Cambria" pitchFamily="18" charset="0"/>
              </a:rPr>
              <a:t>Ci</a:t>
            </a:r>
            <a:r>
              <a:rPr lang="en-US" sz="3200" dirty="0">
                <a:latin typeface="Cambria" pitchFamily="18" charset="0"/>
                <a:ea typeface="Cambria" pitchFamily="18" charset="0"/>
              </a:rPr>
              <a:t>)</a:t>
            </a:r>
          </a:p>
          <a:p>
            <a:pPr algn="ctr">
              <a:buNone/>
            </a:pPr>
            <a:endParaRPr lang="sr-Cyrl-RS" sz="2000" dirty="0">
              <a:latin typeface="Cambria" pitchFamily="18" charset="0"/>
              <a:ea typeface="Cambria" pitchFamily="18" charset="0"/>
            </a:endParaRPr>
          </a:p>
          <a:p>
            <a:r>
              <a:rPr lang="en-US" sz="2000" dirty="0">
                <a:latin typeface="Cambria" pitchFamily="18" charset="0"/>
                <a:ea typeface="Cambria" pitchFamily="18" charset="0"/>
                <a:sym typeface="Symbol"/>
              </a:rPr>
              <a:t></a:t>
            </a:r>
            <a:r>
              <a:rPr lang="en-US" sz="2000" dirty="0">
                <a:latin typeface="Cambria" pitchFamily="18" charset="0"/>
                <a:ea typeface="Cambria" pitchFamily="18" charset="0"/>
              </a:rPr>
              <a:t>q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/</a:t>
            </a:r>
            <a:r>
              <a:rPr lang="en-US" sz="2000" dirty="0">
                <a:latin typeface="Cambria" pitchFamily="18" charset="0"/>
                <a:ea typeface="Cambria" pitchFamily="18" charset="0"/>
                <a:sym typeface="Symbol"/>
              </a:rPr>
              <a:t></a:t>
            </a:r>
            <a:r>
              <a:rPr lang="en-US" sz="2000" dirty="0">
                <a:latin typeface="Cambria" pitchFamily="18" charset="0"/>
                <a:ea typeface="Cambria" pitchFamily="18" charset="0"/>
              </a:rPr>
              <a:t>t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– брзина дифузије односно количина лековите супстанце која прође кроз мембрану у јединици времена</a:t>
            </a:r>
            <a:endParaRPr lang="en-US" sz="2000" dirty="0">
              <a:latin typeface="Cambria" pitchFamily="18" charset="0"/>
              <a:ea typeface="Cambria" pitchFamily="18" charset="0"/>
            </a:endParaRPr>
          </a:p>
          <a:p>
            <a:r>
              <a:rPr lang="en-US" sz="2000" dirty="0">
                <a:latin typeface="Cambria" pitchFamily="18" charset="0"/>
                <a:ea typeface="Cambria" pitchFamily="18" charset="0"/>
              </a:rPr>
              <a:t>A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– површина мембране доступна за апсорпцију </a:t>
            </a:r>
            <a:endParaRPr lang="en-US" sz="2000" dirty="0">
              <a:latin typeface="Cambria" pitchFamily="18" charset="0"/>
              <a:ea typeface="Cambria" pitchFamily="18" charset="0"/>
            </a:endParaRPr>
          </a:p>
          <a:p>
            <a:r>
              <a:rPr lang="sr-Latn-RS" sz="2000" dirty="0">
                <a:latin typeface="Cambria" pitchFamily="18" charset="0"/>
                <a:ea typeface="Cambria" pitchFamily="18" charset="0"/>
              </a:rPr>
              <a:t>h-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дебљина мембране</a:t>
            </a:r>
            <a:endParaRPr lang="en-US" sz="2000" dirty="0">
              <a:latin typeface="Cambria" pitchFamily="18" charset="0"/>
              <a:ea typeface="Cambria" pitchFamily="18" charset="0"/>
            </a:endParaRPr>
          </a:p>
          <a:p>
            <a:r>
              <a:rPr lang="en-US" sz="2000" dirty="0">
                <a:latin typeface="Cambria" pitchFamily="18" charset="0"/>
                <a:ea typeface="Cambria" pitchFamily="18" charset="0"/>
              </a:rPr>
              <a:t>D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– ефективна пермеабилност</a:t>
            </a:r>
            <a:r>
              <a:rPr lang="en-US" sz="2000" dirty="0">
                <a:latin typeface="Cambria" pitchFamily="18" charset="0"/>
                <a:ea typeface="Cambria" pitchFamily="18" charset="0"/>
              </a:rPr>
              <a:t>, 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односно стопа раствореног лека који прође кроз мембрану и доспе у порталну циркулацију </a:t>
            </a:r>
            <a:endParaRPr lang="en-US" sz="2000" dirty="0">
              <a:latin typeface="Cambria" pitchFamily="18" charset="0"/>
              <a:ea typeface="Cambria" pitchFamily="18" charset="0"/>
            </a:endParaRPr>
          </a:p>
          <a:p>
            <a:r>
              <a:rPr lang="sr-Latn-RS" sz="2000" dirty="0">
                <a:latin typeface="Cambria" pitchFamily="18" charset="0"/>
                <a:ea typeface="Cambria" pitchFamily="18" charset="0"/>
              </a:rPr>
              <a:t>Co – Ci je </a:t>
            </a:r>
            <a:r>
              <a:rPr lang="en-US" sz="2000" dirty="0">
                <a:latin typeface="Cambria" pitchFamily="18" charset="0"/>
                <a:ea typeface="Cambria" pitchFamily="18" charset="0"/>
              </a:rPr>
              <a:t>ΔC</a:t>
            </a:r>
            <a:r>
              <a:rPr lang="sr-Cyrl-RS" sz="2000" dirty="0">
                <a:latin typeface="Cambria" pitchFamily="18" charset="0"/>
                <a:ea typeface="Cambria" pitchFamily="18" charset="0"/>
              </a:rPr>
              <a:t>- конценрациони градијент, разлика у концентрацији лека са спољашње и унутрашње стране мембране </a:t>
            </a:r>
            <a:endParaRPr lang="en-US" sz="2000" dirty="0">
              <a:latin typeface="Cambria" pitchFamily="18" charset="0"/>
              <a:ea typeface="Cambria" pitchFamily="18" charset="0"/>
            </a:endParaRPr>
          </a:p>
          <a:p>
            <a:endParaRPr lang="en-US" sz="2000" dirty="0"/>
          </a:p>
          <a:p>
            <a:pPr>
              <a:buNone/>
            </a:pPr>
            <a:endParaRPr lang="sr-Cyrl-RS" sz="2300" dirty="0">
              <a:latin typeface="Cambria" pitchFamily="18" charset="0"/>
            </a:endParaRPr>
          </a:p>
          <a:p>
            <a:endParaRPr lang="en-US" sz="23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3083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7544" y="692696"/>
            <a:ext cx="8064896" cy="4873752"/>
          </a:xfrm>
        </p:spPr>
        <p:txBody>
          <a:bodyPr>
            <a:normAutofit lnSpcReduction="10000"/>
          </a:bodyPr>
          <a:lstStyle/>
          <a:p>
            <a:r>
              <a:rPr lang="sr-Cyrl-CS" sz="2200" dirty="0">
                <a:latin typeface="Cambria" pitchFamily="18" charset="0"/>
                <a:ea typeface="Cambria" pitchFamily="18" charset="0"/>
              </a:rPr>
              <a:t>Б</a:t>
            </a:r>
            <a:r>
              <a:rPr lang="ru-RU" sz="2200" dirty="0" smtClean="0">
                <a:latin typeface="Cambria" pitchFamily="18" charset="0"/>
                <a:ea typeface="Cambria" pitchFamily="18" charset="0"/>
              </a:rPr>
              <a:t>рзина </a:t>
            </a:r>
            <a:r>
              <a:rPr lang="ru-RU" sz="2200" dirty="0">
                <a:latin typeface="Cambria" pitchFamily="18" charset="0"/>
                <a:ea typeface="Cambria" pitchFamily="18" charset="0"/>
              </a:rPr>
              <a:t>апсорпције </a:t>
            </a:r>
            <a:r>
              <a:rPr lang="sr-Cyrl-CS" sz="2200" dirty="0">
                <a:latin typeface="Cambria" pitchFamily="18" charset="0"/>
                <a:ea typeface="Cambria" pitchFamily="18" charset="0"/>
              </a:rPr>
              <a:t>лековите супстанце механизмом </a:t>
            </a:r>
            <a:r>
              <a:rPr lang="ru-RU" sz="2200" dirty="0">
                <a:latin typeface="Cambria" pitchFamily="18" charset="0"/>
                <a:ea typeface="Cambria" pitchFamily="18" charset="0"/>
              </a:rPr>
              <a:t>пасивн</a:t>
            </a:r>
            <a:r>
              <a:rPr lang="sr-Cyrl-CS" sz="2200" dirty="0">
                <a:latin typeface="Cambria" pitchFamily="18" charset="0"/>
                <a:ea typeface="Cambria" pitchFamily="18" charset="0"/>
              </a:rPr>
              <a:t>е</a:t>
            </a:r>
            <a:r>
              <a:rPr lang="ru-RU" sz="2200" dirty="0">
                <a:latin typeface="Cambria" pitchFamily="18" charset="0"/>
                <a:ea typeface="Cambria" pitchFamily="18" charset="0"/>
              </a:rPr>
              <a:t> дифузиј</a:t>
            </a:r>
            <a:r>
              <a:rPr lang="sr-Cyrl-CS" sz="2200" dirty="0">
                <a:latin typeface="Cambria" pitchFamily="18" charset="0"/>
                <a:ea typeface="Cambria" pitchFamily="18" charset="0"/>
              </a:rPr>
              <a:t>е </a:t>
            </a:r>
            <a:r>
              <a:rPr lang="sr-Cyrl-CS" sz="2200" dirty="0">
                <a:solidFill>
                  <a:schemeClr val="accent1"/>
                </a:solidFill>
                <a:latin typeface="Cambria" pitchFamily="18" charset="0"/>
                <a:ea typeface="Cambria" pitchFamily="18" charset="0"/>
              </a:rPr>
              <a:t>директно </a:t>
            </a:r>
            <a:r>
              <a:rPr lang="ru-RU" sz="2200" dirty="0">
                <a:solidFill>
                  <a:schemeClr val="accent1"/>
                </a:solidFill>
                <a:latin typeface="Cambria" pitchFamily="18" charset="0"/>
                <a:ea typeface="Cambria" pitchFamily="18" charset="0"/>
              </a:rPr>
              <a:t>пропорционална концентрацији лековите супстанце на </a:t>
            </a:r>
            <a:r>
              <a:rPr lang="sr-Cyrl-CS" sz="2200" dirty="0">
                <a:solidFill>
                  <a:schemeClr val="accent1"/>
                </a:solidFill>
                <a:latin typeface="Cambria" pitchFamily="18" charset="0"/>
                <a:ea typeface="Cambria" pitchFamily="18" charset="0"/>
              </a:rPr>
              <a:t>спољашњој</a:t>
            </a:r>
            <a:r>
              <a:rPr lang="ru-RU" sz="2200" dirty="0">
                <a:solidFill>
                  <a:schemeClr val="accent1"/>
                </a:solidFill>
                <a:latin typeface="Cambria" pitchFamily="18" charset="0"/>
                <a:ea typeface="Cambria" pitchFamily="18" charset="0"/>
              </a:rPr>
              <a:t> страни </a:t>
            </a:r>
            <a:r>
              <a:rPr lang="ru-RU" sz="2200" dirty="0" smtClean="0">
                <a:solidFill>
                  <a:schemeClr val="accent1"/>
                </a:solidFill>
                <a:latin typeface="Cambria" pitchFamily="18" charset="0"/>
                <a:ea typeface="Cambria" pitchFamily="18" charset="0"/>
              </a:rPr>
              <a:t>мембране </a:t>
            </a:r>
          </a:p>
          <a:p>
            <a:endParaRPr lang="ru-RU" sz="2200" dirty="0" smtClean="0">
              <a:latin typeface="Cambria" pitchFamily="18" charset="0"/>
              <a:ea typeface="Cambria" pitchFamily="18" charset="0"/>
            </a:endParaRPr>
          </a:p>
          <a:p>
            <a:r>
              <a:rPr lang="ru-RU" sz="2200" dirty="0" smtClean="0">
                <a:latin typeface="Cambria" pitchFamily="18" charset="0"/>
                <a:ea typeface="Cambria" pitchFamily="18" charset="0"/>
              </a:rPr>
              <a:t>Пошто </a:t>
            </a:r>
            <a:r>
              <a:rPr lang="ru-RU" sz="2200" dirty="0">
                <a:latin typeface="Cambria" pitchFamily="18" charset="0"/>
                <a:ea typeface="Cambria" pitchFamily="18" charset="0"/>
              </a:rPr>
              <a:t>се лековита супстанца јако брзо однесе путем крви са места апсорпције, онда је концентрација на унутрашњој страни мембране занемарљива у односу на концентрацију на спољашњој </a:t>
            </a:r>
            <a:r>
              <a:rPr lang="ru-RU" sz="2200" dirty="0" smtClean="0">
                <a:latin typeface="Cambria" pitchFamily="18" charset="0"/>
                <a:ea typeface="Cambria" pitchFamily="18" charset="0"/>
              </a:rPr>
              <a:t>страни</a:t>
            </a:r>
          </a:p>
          <a:p>
            <a:endParaRPr lang="ru-RU" sz="2200" dirty="0" smtClean="0">
              <a:latin typeface="Cambria" pitchFamily="18" charset="0"/>
              <a:ea typeface="Cambria" pitchFamily="18" charset="0"/>
            </a:endParaRPr>
          </a:p>
          <a:p>
            <a:r>
              <a:rPr lang="sr-Cyrl-CS" sz="2200" dirty="0" smtClean="0">
                <a:latin typeface="Cambria" pitchFamily="18" charset="0"/>
                <a:ea typeface="Cambria" pitchFamily="18" charset="0"/>
              </a:rPr>
              <a:t>На </a:t>
            </a:r>
            <a:r>
              <a:rPr lang="sr-Cyrl-CS" sz="2200" dirty="0">
                <a:latin typeface="Cambria" pitchFamily="18" charset="0"/>
                <a:ea typeface="Cambria" pitchFamily="18" charset="0"/>
              </a:rPr>
              <a:t>брзину и обим транспорта још утичу и </a:t>
            </a:r>
            <a:r>
              <a:rPr lang="en-US" sz="2200" dirty="0">
                <a:latin typeface="Cambria" pitchFamily="18" charset="0"/>
                <a:ea typeface="Cambria" pitchFamily="18" charset="0"/>
              </a:rPr>
              <a:t>pH</a:t>
            </a:r>
            <a:r>
              <a:rPr lang="sr-Cyrl-CS" sz="2200" dirty="0">
                <a:latin typeface="Cambria" pitchFamily="18" charset="0"/>
                <a:ea typeface="Cambria" pitchFamily="18" charset="0"/>
              </a:rPr>
              <a:t> средине, </a:t>
            </a:r>
            <a:r>
              <a:rPr lang="sr-Cyrl-RS" sz="2200" dirty="0">
                <a:latin typeface="Cambria" pitchFamily="18" charset="0"/>
                <a:ea typeface="Cambria" pitchFamily="18" charset="0"/>
              </a:rPr>
              <a:t>физичко-хемијске особине сусптанце, површина и дебљина мембране за </a:t>
            </a:r>
            <a:r>
              <a:rPr lang="sr-Cyrl-RS" sz="2200" dirty="0" smtClean="0">
                <a:latin typeface="Cambria" pitchFamily="18" charset="0"/>
                <a:ea typeface="Cambria" pitchFamily="18" charset="0"/>
              </a:rPr>
              <a:t>апсорпцију</a:t>
            </a:r>
            <a:endParaRPr lang="en-US" sz="2200" dirty="0">
              <a:latin typeface="Cambria" pitchFamily="18" charset="0"/>
              <a:ea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652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142984"/>
            <a:ext cx="8001056" cy="4873752"/>
          </a:xfrm>
        </p:spPr>
        <p:txBody>
          <a:bodyPr>
            <a:noAutofit/>
          </a:bodyPr>
          <a:lstStyle/>
          <a:p>
            <a:pPr>
              <a:buNone/>
            </a:pPr>
            <a:endParaRPr lang="sr-Cyrl-RS" sz="2300" dirty="0">
              <a:latin typeface="Cambria" pitchFamily="18" charset="0"/>
            </a:endParaRPr>
          </a:p>
          <a:p>
            <a:r>
              <a:rPr lang="sr-Cyrl-CS" sz="2200" dirty="0">
                <a:latin typeface="Cambria" pitchFamily="18" charset="0"/>
              </a:rPr>
              <a:t>Транспорт лековите супстанце хидрофилног карактера кроз кроз поре мембране. </a:t>
            </a:r>
          </a:p>
          <a:p>
            <a:pPr>
              <a:buNone/>
            </a:pPr>
            <a:endParaRPr lang="sr-Cyrl-CS" sz="2200" dirty="0">
              <a:latin typeface="Cambria" pitchFamily="18" charset="0"/>
            </a:endParaRPr>
          </a:p>
          <a:p>
            <a:r>
              <a:rPr lang="sr-Cyrl-CS" sz="2200" dirty="0">
                <a:latin typeface="Cambria" pitchFamily="18" charset="0"/>
              </a:rPr>
              <a:t>На овај начин транспортују се јони који су супротног наелектрисања од зида поре као што су хлоридни, карбонатни јон, као и неутрални мали молекули чији је пречник мањи од пречника пора, односно молекулске масе од 150-400 </a:t>
            </a:r>
            <a:r>
              <a:rPr lang="en-US" sz="2200" dirty="0" err="1">
                <a:latin typeface="Cambria" pitchFamily="18" charset="0"/>
              </a:rPr>
              <a:t>Da</a:t>
            </a:r>
            <a:r>
              <a:rPr lang="sr-Cyrl-RS" sz="2200" dirty="0">
                <a:latin typeface="Cambria" pitchFamily="18" charset="0"/>
              </a:rPr>
              <a:t>. </a:t>
            </a:r>
          </a:p>
          <a:p>
            <a:endParaRPr lang="sr-Cyrl-RS" sz="2200" dirty="0">
              <a:latin typeface="Cambria" pitchFamily="18" charset="0"/>
            </a:endParaRPr>
          </a:p>
          <a:p>
            <a:r>
              <a:rPr lang="sr-Cyrl-RS" sz="2200" dirty="0">
                <a:latin typeface="Cambria" pitchFamily="18" charset="0"/>
              </a:rPr>
              <a:t>Разлика у елекстростатичком потенцијалу са обе стране мембране утиче на степен проласка лека.</a:t>
            </a:r>
            <a:endParaRPr lang="en-US" sz="2200" dirty="0">
              <a:latin typeface="Cambria" pitchFamily="18" charset="0"/>
            </a:endParaRPr>
          </a:p>
          <a:p>
            <a:endParaRPr lang="en-US" sz="2300" dirty="0">
              <a:latin typeface="Cambria" pitchFamily="18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71472" y="1643050"/>
            <a:ext cx="8001056" cy="487375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sr-Cyrl-R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6DB98EB-B27E-4B0E-9B85-C180E8403F6D}"/>
              </a:ext>
            </a:extLst>
          </p:cNvPr>
          <p:cNvSpPr txBox="1">
            <a:spLocks/>
          </p:cNvSpPr>
          <p:nvPr/>
        </p:nvSpPr>
        <p:spPr>
          <a:xfrm>
            <a:off x="428596" y="269764"/>
            <a:ext cx="7467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7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sr-Cyrl-RS" sz="3300" dirty="0">
                <a:latin typeface="Cambria" panose="02040503050406030204" pitchFamily="18" charset="0"/>
                <a:ea typeface="Cambria" panose="02040503050406030204" pitchFamily="18" charset="0"/>
              </a:rPr>
              <a:t>Конвективна дифузија</a:t>
            </a:r>
            <a:endParaRPr lang="en-US" sz="33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214422"/>
            <a:ext cx="8286808" cy="521497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sr-Cyrl-CS" sz="2300" dirty="0">
                <a:latin typeface="Cambria" pitchFamily="18" charset="0"/>
              </a:rPr>
              <a:t> </a:t>
            </a:r>
          </a:p>
          <a:p>
            <a:r>
              <a:rPr lang="sr-Cyrl-CS" sz="2300" dirty="0">
                <a:latin typeface="Cambria" pitchFamily="18" charset="0"/>
              </a:rPr>
              <a:t>Пренос супстанци кроз биолошке мембране у смеру супротном од концентрационог градијента, из средине више у средину ниже концентрације.</a:t>
            </a:r>
          </a:p>
          <a:p>
            <a:pPr>
              <a:buNone/>
            </a:pPr>
            <a:endParaRPr lang="sr-Cyrl-CS" sz="2300" dirty="0">
              <a:latin typeface="Cambria" pitchFamily="18" charset="0"/>
            </a:endParaRPr>
          </a:p>
          <a:p>
            <a:r>
              <a:rPr lang="sr-Cyrl-CS" sz="2300" dirty="0">
                <a:latin typeface="Cambria" pitchFamily="18" charset="0"/>
              </a:rPr>
              <a:t> Транспорт се обавља уз утрошак енергије из аденозинтрифосфата (АТП) и помоћу носача специфичног за сваку супстанцу која ће се транспортовати кроз мембрану.  </a:t>
            </a:r>
          </a:p>
          <a:p>
            <a:pPr marL="0" indent="0">
              <a:buNone/>
            </a:pPr>
            <a:endParaRPr lang="sr-Cyrl-CS" sz="2300" dirty="0">
              <a:latin typeface="Cambria" pitchFamily="18" charset="0"/>
            </a:endParaRPr>
          </a:p>
          <a:p>
            <a:r>
              <a:rPr lang="sr-Cyrl-CS" sz="2300" dirty="0">
                <a:latin typeface="Cambria" pitchFamily="18" charset="0"/>
              </a:rPr>
              <a:t>Карактеристика активног транспорта су феномени засићења и компетиције. </a:t>
            </a:r>
            <a:endParaRPr lang="en-US" sz="2300" dirty="0">
              <a:latin typeface="Cambria" pitchFamily="18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0752366-6B9F-4529-BEA1-E7AE9A482EDA}"/>
              </a:ext>
            </a:extLst>
          </p:cNvPr>
          <p:cNvSpPr txBox="1">
            <a:spLocks/>
          </p:cNvSpPr>
          <p:nvPr/>
        </p:nvSpPr>
        <p:spPr>
          <a:xfrm>
            <a:off x="428596" y="269764"/>
            <a:ext cx="7467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7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sr-Cyrl-RS" sz="3300" dirty="0">
                <a:latin typeface="Cambria" panose="02040503050406030204" pitchFamily="18" charset="0"/>
                <a:ea typeface="Cambria" panose="02040503050406030204" pitchFamily="18" charset="0"/>
              </a:rPr>
              <a:t>Конвективна дифузија</a:t>
            </a:r>
            <a:endParaRPr lang="en-US" sz="33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214422"/>
            <a:ext cx="7643866" cy="5214974"/>
          </a:xfrm>
        </p:spPr>
        <p:txBody>
          <a:bodyPr>
            <a:normAutofit/>
          </a:bodyPr>
          <a:lstStyle/>
          <a:p>
            <a:r>
              <a:rPr lang="sr-Cyrl-CS" sz="2300" dirty="0">
                <a:latin typeface="Cambria" pitchFamily="18" charset="0"/>
              </a:rPr>
              <a:t>Врши се у правцу концентрационог градијента, што је карактеристика пасивне дифузије и уз помоћ специфичних мембранских носача, што је особина активног транспорта. </a:t>
            </a:r>
          </a:p>
          <a:p>
            <a:pPr>
              <a:buNone/>
            </a:pPr>
            <a:endParaRPr lang="sr-Cyrl-CS" sz="2300" dirty="0">
              <a:latin typeface="Cambria" pitchFamily="18" charset="0"/>
            </a:endParaRPr>
          </a:p>
          <a:p>
            <a:r>
              <a:rPr lang="sr-Cyrl-CS" sz="2300" dirty="0">
                <a:latin typeface="Cambria" pitchFamily="18" charset="0"/>
              </a:rPr>
              <a:t>На овај начин кроз мембрану се транспортују  кватернерна амонијумова једињења, глукоза и витамин Б</a:t>
            </a:r>
            <a:r>
              <a:rPr lang="sr-Cyrl-CS" sz="2300" baseline="-25000" dirty="0">
                <a:latin typeface="Cambria" pitchFamily="18" charset="0"/>
              </a:rPr>
              <a:t>12 </a:t>
            </a:r>
            <a:r>
              <a:rPr lang="sr-Cyrl-CS" sz="2300" dirty="0">
                <a:latin typeface="Cambria" pitchFamily="18" charset="0"/>
              </a:rPr>
              <a:t>(цијанокобаламин). </a:t>
            </a:r>
          </a:p>
          <a:p>
            <a:pPr>
              <a:buNone/>
            </a:pPr>
            <a:endParaRPr lang="sr-Cyrl-CS" sz="2300" dirty="0">
              <a:latin typeface="Cambria" pitchFamily="18" charset="0"/>
            </a:endParaRPr>
          </a:p>
          <a:p>
            <a:r>
              <a:rPr lang="sr-Cyrl-CS" sz="2300" dirty="0">
                <a:latin typeface="Cambria" pitchFamily="18" charset="0"/>
              </a:rPr>
              <a:t>За апсорпцију витамина Б</a:t>
            </a:r>
            <a:r>
              <a:rPr lang="sr-Cyrl-CS" sz="2300" baseline="-25000" dirty="0">
                <a:latin typeface="Cambria" pitchFamily="18" charset="0"/>
              </a:rPr>
              <a:t>12 </a:t>
            </a:r>
            <a:r>
              <a:rPr lang="sr-Cyrl-CS" sz="2300" dirty="0">
                <a:latin typeface="Cambria" pitchFamily="18" charset="0"/>
              </a:rPr>
              <a:t>неопходан је унутрашњи фактор (</a:t>
            </a:r>
            <a:r>
              <a:rPr lang="sr-Latn-CS" sz="2300" i="1" dirty="0">
                <a:latin typeface="Cambria" pitchFamily="18" charset="0"/>
              </a:rPr>
              <a:t>intrinsic factor</a:t>
            </a:r>
            <a:r>
              <a:rPr lang="sr-Latn-CS" sz="2300" dirty="0">
                <a:latin typeface="Cambria" pitchFamily="18" charset="0"/>
              </a:rPr>
              <a:t>)</a:t>
            </a:r>
            <a:r>
              <a:rPr lang="sr-Cyrl-CS" sz="2300" dirty="0">
                <a:latin typeface="Cambria" pitchFamily="18" charset="0"/>
              </a:rPr>
              <a:t>, гликопротеин, продук тсекреције паријеталних ћелија желуца. </a:t>
            </a:r>
          </a:p>
          <a:p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3EC6543-AF16-4F07-AF7E-9C363D7C9FD2}"/>
              </a:ext>
            </a:extLst>
          </p:cNvPr>
          <p:cNvSpPr txBox="1">
            <a:spLocks/>
          </p:cNvSpPr>
          <p:nvPr/>
        </p:nvSpPr>
        <p:spPr>
          <a:xfrm>
            <a:off x="428596" y="269764"/>
            <a:ext cx="7467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7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sr-Cyrl-RS" sz="3300" dirty="0">
                <a:latin typeface="Cambria" panose="02040503050406030204" pitchFamily="18" charset="0"/>
                <a:ea typeface="Cambria" panose="02040503050406030204" pitchFamily="18" charset="0"/>
              </a:rPr>
              <a:t>Олакшана дифузија</a:t>
            </a:r>
            <a:endParaRPr lang="en-US" sz="33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472" y="428604"/>
            <a:ext cx="7572428" cy="6072230"/>
          </a:xfrm>
        </p:spPr>
        <p:txBody>
          <a:bodyPr>
            <a:normAutofit fontScale="70000" lnSpcReduction="20000"/>
          </a:bodyPr>
          <a:lstStyle/>
          <a:p>
            <a:r>
              <a:rPr lang="sr-Cyrl-CS" sz="3000" dirty="0">
                <a:latin typeface="Cambria" pitchFamily="18" charset="0"/>
              </a:rPr>
              <a:t>Везивањем витамина Б</a:t>
            </a:r>
            <a:r>
              <a:rPr lang="sr-Cyrl-CS" sz="3000" baseline="-25000" dirty="0">
                <a:latin typeface="Cambria" pitchFamily="18" charset="0"/>
              </a:rPr>
              <a:t>12</a:t>
            </a:r>
            <a:r>
              <a:rPr lang="sr-Cyrl-CS" sz="3000" dirty="0">
                <a:latin typeface="Cambria" pitchFamily="18" charset="0"/>
              </a:rPr>
              <a:t> мења се конформација унутрашњег фактора и повећава отпорност на протеолизу. Настали комплекс дифундује из дуоденума у илеум где специфични рецептори за витамин Б</a:t>
            </a:r>
            <a:r>
              <a:rPr lang="sr-Cyrl-CS" sz="3000" baseline="-25000" dirty="0">
                <a:latin typeface="Cambria" pitchFamily="18" charset="0"/>
              </a:rPr>
              <a:t>12 </a:t>
            </a:r>
            <a:r>
              <a:rPr lang="sr-Cyrl-CS" sz="3000" dirty="0">
                <a:latin typeface="Cambria" pitchFamily="18" charset="0"/>
              </a:rPr>
              <a:t>омогућавају апсорпцију витамина. </a:t>
            </a:r>
          </a:p>
          <a:p>
            <a:pPr>
              <a:buNone/>
            </a:pPr>
            <a:endParaRPr lang="sr-Cyrl-CS" sz="3000" dirty="0">
              <a:latin typeface="Cambria" pitchFamily="18" charset="0"/>
            </a:endParaRPr>
          </a:p>
          <a:p>
            <a:r>
              <a:rPr lang="sr-Cyrl-CS" sz="3000" dirty="0">
                <a:latin typeface="Cambria" pitchFamily="18" charset="0"/>
              </a:rPr>
              <a:t>Генрално, апсорбује се </a:t>
            </a:r>
            <a:r>
              <a:rPr lang="ru-RU" sz="3000" dirty="0">
                <a:latin typeface="Cambria" pitchFamily="18" charset="0"/>
              </a:rPr>
              <a:t>11% </a:t>
            </a:r>
            <a:r>
              <a:rPr lang="sr-Cyrl-CS" sz="3000" dirty="0">
                <a:latin typeface="Cambria" pitchFamily="18" charset="0"/>
              </a:rPr>
              <a:t>до</a:t>
            </a:r>
            <a:r>
              <a:rPr lang="ru-RU" sz="3000" dirty="0">
                <a:latin typeface="Cambria" pitchFamily="18" charset="0"/>
              </a:rPr>
              <a:t> 65% </a:t>
            </a:r>
            <a:r>
              <a:rPr lang="sr-Cyrl-CS" sz="3000" dirty="0">
                <a:latin typeface="Cambria" pitchFamily="18" charset="0"/>
              </a:rPr>
              <a:t>од укупно унешеног витамина Б</a:t>
            </a:r>
            <a:r>
              <a:rPr lang="sr-Cyrl-CS" sz="3000" baseline="-25000" dirty="0">
                <a:latin typeface="Cambria" pitchFamily="18" charset="0"/>
              </a:rPr>
              <a:t>12</a:t>
            </a:r>
            <a:r>
              <a:rPr lang="sr-Cyrl-CS" sz="3000" dirty="0">
                <a:latin typeface="Cambria" pitchFamily="18" charset="0"/>
              </a:rPr>
              <a:t>, а са повећањем уноса степен апсорпције се смањује због ограниченог броја рецептора за унутрашње факторе. </a:t>
            </a:r>
          </a:p>
          <a:p>
            <a:pPr>
              <a:buNone/>
            </a:pPr>
            <a:endParaRPr lang="sr-Cyrl-CS" sz="3000" dirty="0">
              <a:latin typeface="Cambria" pitchFamily="18" charset="0"/>
            </a:endParaRPr>
          </a:p>
          <a:p>
            <a:r>
              <a:rPr lang="sr-Cyrl-CS" sz="3000" dirty="0">
                <a:latin typeface="Cambria" pitchFamily="18" charset="0"/>
              </a:rPr>
              <a:t>Поремећаји у апсорпцији витамина Б</a:t>
            </a:r>
            <a:r>
              <a:rPr lang="sr-Cyrl-CS" sz="3000" baseline="-25000" dirty="0">
                <a:latin typeface="Cambria" pitchFamily="18" charset="0"/>
              </a:rPr>
              <a:t>12 </a:t>
            </a:r>
            <a:r>
              <a:rPr lang="sr-Cyrl-CS" sz="3000" dirty="0">
                <a:latin typeface="Cambria" pitchFamily="18" charset="0"/>
              </a:rPr>
              <a:t>јављају се ако било која од компонената за формирање комплекса недостаје. </a:t>
            </a:r>
          </a:p>
          <a:p>
            <a:pPr>
              <a:buNone/>
            </a:pPr>
            <a:endParaRPr lang="sr-Cyrl-CS" sz="3000" dirty="0">
              <a:latin typeface="Cambria" pitchFamily="18" charset="0"/>
            </a:endParaRPr>
          </a:p>
          <a:p>
            <a:r>
              <a:rPr lang="sr-Cyrl-CS" sz="3000" dirty="0">
                <a:latin typeface="Cambria" pitchFamily="18" charset="0"/>
              </a:rPr>
              <a:t>Са фармацеутско – технолошког аспекта веома је значајно формулисати лековити облик тако да ослободи витамин у делу дигестивног тракта где се налази унутрашњи фактор. </a:t>
            </a:r>
            <a:endParaRPr lang="en-US" sz="3000" dirty="0">
              <a:latin typeface="Cambria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913"/>
            <a:ext cx="8229600" cy="5903912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sr-Cyrl-CS" sz="2200" b="1" dirty="0" smtClean="0">
                <a:latin typeface="Cambria" pitchFamily="18" charset="0"/>
                <a:ea typeface="Cambria" pitchFamily="18" charset="0"/>
                <a:cs typeface="Arial" pitchFamily="34" charset="0"/>
              </a:rPr>
              <a:t>ОЦЕЊИВАЊЕ</a:t>
            </a:r>
            <a:r>
              <a:rPr lang="sr-Cyrl-CS" sz="2200" dirty="0" smtClean="0">
                <a:latin typeface="Cambria" pitchFamily="18" charset="0"/>
                <a:ea typeface="Cambria" pitchFamily="18" charset="0"/>
                <a:cs typeface="Arial" pitchFamily="34" charset="0"/>
              </a:rPr>
              <a:t>: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1800" dirty="0" smtClean="0">
                <a:latin typeface="Cambria" pitchFamily="18" charset="0"/>
                <a:ea typeface="Cambria" pitchFamily="18" charset="0"/>
                <a:cs typeface="Arial" pitchFamily="34" charset="0"/>
              </a:rPr>
              <a:t>Студент савладава премет по модулима. Оцена је еквивалентна броју освојених поена (види табеле). Поени се стичу на два начина: </a:t>
            </a:r>
          </a:p>
          <a:p>
            <a:pPr marL="0" indent="0">
              <a:buFont typeface="Arial" charset="0"/>
              <a:buNone/>
              <a:defRPr/>
            </a:pPr>
            <a:endParaRPr lang="ru-RU" sz="1800" dirty="0" smtClean="0">
              <a:latin typeface="Cambria" pitchFamily="18" charset="0"/>
              <a:ea typeface="Cambria" pitchFamily="18" charset="0"/>
              <a:cs typeface="Arial" pitchFamily="34" charset="0"/>
            </a:endParaRPr>
          </a:p>
          <a:p>
            <a:pPr marL="0" indent="0">
              <a:buFont typeface="Arial" charset="0"/>
              <a:buNone/>
              <a:defRPr/>
            </a:pPr>
            <a:r>
              <a:rPr lang="ru-RU" sz="1800" b="1" dirty="0" smtClean="0">
                <a:latin typeface="Cambria" pitchFamily="18" charset="0"/>
                <a:ea typeface="Cambria" pitchFamily="18" charset="0"/>
                <a:cs typeface="Arial" pitchFamily="34" charset="0"/>
              </a:rPr>
              <a:t>АКТИВНОСТ У ТОКУ НАСТАВЕ</a:t>
            </a:r>
            <a:r>
              <a:rPr lang="ru-RU" sz="1800" dirty="0" smtClean="0">
                <a:latin typeface="Cambria" pitchFamily="18" charset="0"/>
                <a:ea typeface="Cambria" pitchFamily="18" charset="0"/>
                <a:cs typeface="Arial" pitchFamily="34" charset="0"/>
              </a:rPr>
              <a:t>: На овај начин студент може да стекне до 30 поена и то тако што на посебном делу вежбе одговара на два испитна питања из те недеље наставе и у складу са показаним знањем добија 0-2 поена. </a:t>
            </a:r>
          </a:p>
          <a:p>
            <a:pPr marL="0" indent="0">
              <a:buFont typeface="Arial" charset="0"/>
              <a:buNone/>
              <a:defRPr/>
            </a:pPr>
            <a:r>
              <a:rPr lang="ru-RU" sz="1800" b="1" dirty="0" smtClean="0">
                <a:latin typeface="Cambria" pitchFamily="18" charset="0"/>
                <a:ea typeface="Cambria" pitchFamily="18" charset="0"/>
                <a:cs typeface="Arial" pitchFamily="34" charset="0"/>
              </a:rPr>
              <a:t>ЗАВРШНИ ТЕСТОВИ ПО МОДУЛИМА</a:t>
            </a:r>
            <a:r>
              <a:rPr lang="ru-RU" sz="1800" dirty="0" smtClean="0">
                <a:latin typeface="Cambria" pitchFamily="18" charset="0"/>
                <a:ea typeface="Cambria" pitchFamily="18" charset="0"/>
                <a:cs typeface="Arial" pitchFamily="34" charset="0"/>
              </a:rPr>
              <a:t>: На овај начин студент може да стекне до 70 поена а према приложеној табели.</a:t>
            </a:r>
          </a:p>
          <a:p>
            <a:pPr marL="0" indent="0">
              <a:buFont typeface="Arial" charset="0"/>
              <a:buNone/>
              <a:defRPr/>
            </a:pPr>
            <a:endParaRPr lang="ru-RU" sz="1800" dirty="0" smtClean="0">
              <a:latin typeface="Cambria" pitchFamily="18" charset="0"/>
              <a:ea typeface="Cambria" pitchFamily="18" charset="0"/>
              <a:cs typeface="Arial" pitchFamily="34" charset="0"/>
            </a:endParaRPr>
          </a:p>
          <a:p>
            <a:pPr>
              <a:buFont typeface="Arial" charset="0"/>
              <a:buNone/>
              <a:defRPr/>
            </a:pPr>
            <a:endParaRPr lang="sr-Cyrl-CS" sz="1800" dirty="0" smtClean="0">
              <a:latin typeface="Cambria" pitchFamily="18" charset="0"/>
              <a:ea typeface="Cambria" pitchFamily="18" charset="0"/>
              <a:cs typeface="Arial" pitchFamily="34" charset="0"/>
            </a:endParaRPr>
          </a:p>
          <a:p>
            <a:pPr>
              <a:buFont typeface="Arial" charset="0"/>
              <a:buNone/>
              <a:defRPr/>
            </a:pPr>
            <a:endParaRPr lang="en-US" sz="2800" dirty="0">
              <a:latin typeface="Cambria" pitchFamily="18" charset="0"/>
              <a:ea typeface="Cambria" pitchFamily="18" charset="0"/>
              <a:cs typeface="Arial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1452900"/>
              </p:ext>
            </p:extLst>
          </p:nvPr>
        </p:nvGraphicFramePr>
        <p:xfrm>
          <a:off x="179512" y="3501009"/>
          <a:ext cx="8280920" cy="253978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{2D5ABB26-0587-4C30-8999-92F81FD0307C}</a:tableStyleId>
              </a:tblPr>
              <a:tblGrid>
                <a:gridCol w="13398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478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98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724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103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84745">
                <a:tc rowSpan="2" gridSpan="2">
                  <a:txBody>
                    <a:bodyPr/>
                    <a:lstStyle/>
                    <a:p>
                      <a:pPr indent="68580"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mbria" pitchFamily="18" charset="0"/>
                          <a:ea typeface="Cambria" pitchFamily="18" charset="0"/>
                        </a:rPr>
                        <a:t>МОДУЛ</a:t>
                      </a:r>
                      <a:endParaRPr lang="en-US" sz="1200" dirty="0">
                        <a:effectLst/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 marL="68548" marR="68548" marT="0" marB="0" anchor="ctr"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mbria" pitchFamily="18" charset="0"/>
                          <a:ea typeface="Cambria" pitchFamily="18" charset="0"/>
                        </a:rPr>
                        <a:t>МАКСИМАЛНО ПОЕНА</a:t>
                      </a:r>
                      <a:endParaRPr lang="en-US" sz="1200">
                        <a:effectLst/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 marL="68548" marR="68548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6564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mbria" pitchFamily="18" charset="0"/>
                          <a:ea typeface="Cambria" pitchFamily="18" charset="0"/>
                        </a:rPr>
                        <a:t>активност у току наставе</a:t>
                      </a:r>
                      <a:endParaRPr lang="en-US" sz="1200">
                        <a:effectLst/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 marL="68548" marR="6854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mbria" pitchFamily="18" charset="0"/>
                          <a:ea typeface="Cambria" pitchFamily="18" charset="0"/>
                        </a:rPr>
                        <a:t>Тестови</a:t>
                      </a:r>
                      <a:endParaRPr lang="en-US" sz="1200">
                        <a:effectLst/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 marL="68548" marR="6854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mbria" pitchFamily="18" charset="0"/>
                          <a:ea typeface="Cambria" pitchFamily="18" charset="0"/>
                        </a:rPr>
                        <a:t>Σ</a:t>
                      </a:r>
                      <a:endParaRPr lang="en-US" sz="1200">
                        <a:effectLst/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 marL="68548" marR="68548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4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48" marR="68548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r-Cyrl-CS" sz="1000" dirty="0">
                          <a:effectLst/>
                          <a:latin typeface="Cambria" pitchFamily="18" charset="0"/>
                          <a:ea typeface="Cambria" pitchFamily="18" charset="0"/>
                        </a:rPr>
                        <a:t>Развој лекова. </a:t>
                      </a:r>
                      <a:r>
                        <a:rPr lang="sr-Cyrl-RS" sz="1000" dirty="0">
                          <a:effectLst/>
                          <a:latin typeface="Cambria" pitchFamily="18" charset="0"/>
                          <a:ea typeface="Cambria" pitchFamily="18" charset="0"/>
                        </a:rPr>
                        <a:t>Принципи апсорпције лекова. Биоеквиваленција. Физичко-хемијски фактори који утичу на ослобађање и апсорпцију лека. Орална, букална и сублингвална примена лекова.</a:t>
                      </a:r>
                      <a:endParaRPr lang="en-US" sz="1200" dirty="0">
                        <a:effectLst/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 marL="68548" marR="6854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RS" sz="1100">
                          <a:effectLst/>
                          <a:latin typeface="Cambria" pitchFamily="18" charset="0"/>
                          <a:ea typeface="Cambria" pitchFamily="18" charset="0"/>
                        </a:rPr>
                        <a:t>10</a:t>
                      </a:r>
                      <a:endParaRPr lang="en-US" sz="1200">
                        <a:effectLst/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 marL="68548" marR="6854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RS" sz="1100">
                          <a:effectLst/>
                          <a:latin typeface="Cambria" pitchFamily="18" charset="0"/>
                          <a:ea typeface="Cambria" pitchFamily="18" charset="0"/>
                        </a:rPr>
                        <a:t>20</a:t>
                      </a:r>
                      <a:endParaRPr lang="en-US" sz="1200">
                        <a:effectLst/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 marL="68548" marR="6854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mbria" pitchFamily="18" charset="0"/>
                          <a:ea typeface="Cambria" pitchFamily="18" charset="0"/>
                        </a:rPr>
                        <a:t>30</a:t>
                      </a:r>
                      <a:endParaRPr lang="en-US" sz="1200">
                        <a:effectLst/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 marL="68548" marR="68548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82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2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48" marR="6854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Cyrl-RS" sz="1000" dirty="0">
                          <a:effectLst/>
                          <a:latin typeface="Cambria" pitchFamily="18" charset="0"/>
                          <a:ea typeface="Cambria" pitchFamily="18" charset="0"/>
                        </a:rPr>
                        <a:t>Парентерална, офталмолошка примена и примена лекова преко коже: фактори који утичу на ослобађање и апсорпцију. Стабилност препарата.</a:t>
                      </a:r>
                      <a:endParaRPr lang="en-US" sz="1200" dirty="0">
                        <a:effectLst/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 marL="68548" marR="6854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RS" sz="1100" dirty="0">
                          <a:effectLst/>
                          <a:latin typeface="Cambria" pitchFamily="18" charset="0"/>
                          <a:ea typeface="Cambria" pitchFamily="18" charset="0"/>
                        </a:rPr>
                        <a:t>10</a:t>
                      </a:r>
                      <a:endParaRPr lang="en-US" sz="1200" dirty="0">
                        <a:effectLst/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 marL="68548" marR="6854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mbria" pitchFamily="18" charset="0"/>
                          <a:ea typeface="Cambria" pitchFamily="18" charset="0"/>
                        </a:rPr>
                        <a:t>3</a:t>
                      </a:r>
                      <a:r>
                        <a:rPr lang="sr-Cyrl-RS" sz="1100">
                          <a:effectLst/>
                          <a:latin typeface="Cambria" pitchFamily="18" charset="0"/>
                          <a:ea typeface="Cambria" pitchFamily="18" charset="0"/>
                        </a:rPr>
                        <a:t>0</a:t>
                      </a:r>
                      <a:endParaRPr lang="en-US" sz="1200">
                        <a:effectLst/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 marL="68548" marR="6854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mbria" pitchFamily="18" charset="0"/>
                          <a:ea typeface="Cambria" pitchFamily="18" charset="0"/>
                        </a:rPr>
                        <a:t>4</a:t>
                      </a:r>
                      <a:r>
                        <a:rPr lang="sr-Cyrl-RS" sz="1100">
                          <a:effectLst/>
                          <a:latin typeface="Cambria" pitchFamily="18" charset="0"/>
                          <a:ea typeface="Cambria" pitchFamily="18" charset="0"/>
                        </a:rPr>
                        <a:t>0</a:t>
                      </a:r>
                      <a:endParaRPr lang="en-US" sz="1200">
                        <a:effectLst/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 marL="68548" marR="68548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71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RS" sz="1100">
                          <a:effectLst/>
                        </a:rPr>
                        <a:t>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48" marR="68548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sr-Cyrl-RS" sz="1000">
                          <a:effectLst/>
                          <a:latin typeface="Cambria" pitchFamily="18" charset="0"/>
                          <a:ea typeface="Cambria" pitchFamily="18" charset="0"/>
                        </a:rPr>
                        <a:t>Назална, инхалациона, ректална и вагинална примена лекова: фактори који утичу на ослобађање и апсорпцију. Улога нових терапијских система у побољшању биолошке расположивости лекова. Методе за испитивање апсорпције и интестиналне пермеабилности лекова.</a:t>
                      </a:r>
                      <a:endParaRPr lang="en-US" sz="1200">
                        <a:effectLst/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 marL="68548" marR="6854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RS" sz="1100" dirty="0">
                          <a:effectLst/>
                          <a:latin typeface="Cambria" pitchFamily="18" charset="0"/>
                          <a:ea typeface="Cambria" pitchFamily="18" charset="0"/>
                        </a:rPr>
                        <a:t>10</a:t>
                      </a:r>
                      <a:endParaRPr lang="en-US" sz="1200" dirty="0">
                        <a:effectLst/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 marL="68548" marR="6854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RS" sz="1100" dirty="0">
                          <a:effectLst/>
                          <a:latin typeface="Cambria" pitchFamily="18" charset="0"/>
                          <a:ea typeface="Cambria" pitchFamily="18" charset="0"/>
                        </a:rPr>
                        <a:t>20</a:t>
                      </a:r>
                      <a:endParaRPr lang="en-US" sz="1200" dirty="0">
                        <a:effectLst/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 marL="68548" marR="6854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r-Cyrl-RS" sz="1100">
                          <a:effectLst/>
                          <a:latin typeface="Cambria" pitchFamily="18" charset="0"/>
                          <a:ea typeface="Cambria" pitchFamily="18" charset="0"/>
                        </a:rPr>
                        <a:t>30</a:t>
                      </a:r>
                      <a:endParaRPr lang="en-US" sz="1200">
                        <a:effectLst/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 marL="68548" marR="68548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7118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mbria" pitchFamily="18" charset="0"/>
                          <a:ea typeface="Cambria" pitchFamily="18" charset="0"/>
                        </a:rPr>
                        <a:t>Σ</a:t>
                      </a:r>
                      <a:endParaRPr lang="en-US" sz="1200">
                        <a:effectLst/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 marL="68548" marR="68548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mbria" pitchFamily="18" charset="0"/>
                          <a:ea typeface="Cambria" pitchFamily="18" charset="0"/>
                        </a:rPr>
                        <a:t>30</a:t>
                      </a:r>
                      <a:endParaRPr lang="en-US" sz="1200">
                        <a:effectLst/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 marL="68548" marR="6854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mbria" pitchFamily="18" charset="0"/>
                          <a:ea typeface="Cambria" pitchFamily="18" charset="0"/>
                        </a:rPr>
                        <a:t>70</a:t>
                      </a:r>
                      <a:endParaRPr lang="en-US" sz="1200">
                        <a:effectLst/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 marL="68548" marR="6854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mbria" pitchFamily="18" charset="0"/>
                          <a:ea typeface="Cambria" pitchFamily="18" charset="0"/>
                        </a:rPr>
                        <a:t>100</a:t>
                      </a:r>
                      <a:endParaRPr lang="en-US" sz="1200" dirty="0">
                        <a:effectLst/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 marL="68548" marR="68548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2301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700" y="2052925"/>
            <a:ext cx="7467600" cy="4195481"/>
          </a:xfrm>
        </p:spPr>
        <p:txBody>
          <a:bodyPr/>
          <a:lstStyle/>
          <a:p>
            <a:r>
              <a:rPr lang="sr-Cyrl-CS" dirty="0">
                <a:latin typeface="Cambria" panose="02040503050406030204" pitchFamily="18" charset="0"/>
                <a:ea typeface="Cambria" panose="02040503050406030204" pitchFamily="18" charset="0"/>
              </a:rPr>
              <a:t>Апсорпција високо јонизованих лековитих супстанци које формирају јонске парове, а тако настали неутрални комплекси се апсорбују механизмом пасивне дифузије. </a:t>
            </a:r>
          </a:p>
          <a:p>
            <a:endParaRPr lang="sr-Cyrl-CS" dirty="0"/>
          </a:p>
          <a:p>
            <a:pPr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D133DDE-7582-44E0-AE2B-0BF8E41D3DD1}"/>
              </a:ext>
            </a:extLst>
          </p:cNvPr>
          <p:cNvSpPr txBox="1">
            <a:spLocks/>
          </p:cNvSpPr>
          <p:nvPr/>
        </p:nvSpPr>
        <p:spPr>
          <a:xfrm>
            <a:off x="428596" y="269764"/>
            <a:ext cx="7467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7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sr-Cyrl-RS" sz="3300" dirty="0">
                <a:latin typeface="Cambria" panose="02040503050406030204" pitchFamily="18" charset="0"/>
                <a:ea typeface="Cambria" panose="02040503050406030204" pitchFamily="18" charset="0"/>
              </a:rPr>
              <a:t>Пренос јонског пара</a:t>
            </a:r>
            <a:endParaRPr lang="en-US" sz="33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6569" y="1772816"/>
            <a:ext cx="6711654" cy="4195481"/>
          </a:xfrm>
        </p:spPr>
        <p:txBody>
          <a:bodyPr>
            <a:normAutofit/>
          </a:bodyPr>
          <a:lstStyle/>
          <a:p>
            <a:r>
              <a:rPr lang="sr-Cyrl-CS" dirty="0">
                <a:latin typeface="Cambria" pitchFamily="18" charset="0"/>
              </a:rPr>
              <a:t>Транспорт изузетно великих молекула (протеини, полисахариди, полинуклеотиди) у и из ћелије.</a:t>
            </a:r>
          </a:p>
          <a:p>
            <a:pPr>
              <a:buNone/>
            </a:pPr>
            <a:r>
              <a:rPr lang="sr-Cyrl-CS" dirty="0">
                <a:latin typeface="Cambria" pitchFamily="18" charset="0"/>
              </a:rPr>
              <a:t> </a:t>
            </a:r>
          </a:p>
          <a:p>
            <a:r>
              <a:rPr lang="sr-Cyrl-CS" dirty="0">
                <a:latin typeface="Cambria" pitchFamily="18" charset="0"/>
              </a:rPr>
              <a:t>Оба процеса се одвијају тако што се на мембрани ствара удубљење у које се смешта садржај за транспорт, ивице мембране се фузионишу и образују везикулу која се креће кроз мембрану. </a:t>
            </a:r>
          </a:p>
          <a:p>
            <a:pPr>
              <a:buNone/>
            </a:pPr>
            <a:endParaRPr lang="sr-Cyrl-CS" dirty="0">
              <a:latin typeface="Cambria" pitchFamily="18" charset="0"/>
            </a:endParaRPr>
          </a:p>
          <a:p>
            <a:r>
              <a:rPr lang="sr-Cyrl-CS" dirty="0">
                <a:latin typeface="Cambria" pitchFamily="18" charset="0"/>
              </a:rPr>
              <a:t>Транспорт из екстрацелуларног простора у интрацелуларни се назива ендоцитоза, док се обрнути процес назива егзоцитоза. </a:t>
            </a:r>
            <a:endParaRPr lang="en-US" dirty="0">
              <a:latin typeface="Cambria" pitchFamily="18" charset="0"/>
            </a:endParaRPr>
          </a:p>
          <a:p>
            <a:endParaRPr lang="sr-Cyrl-CS" dirty="0"/>
          </a:p>
          <a:p>
            <a:pPr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85CF07D-D114-4049-B1EE-B36D886ACE6E}"/>
              </a:ext>
            </a:extLst>
          </p:cNvPr>
          <p:cNvSpPr txBox="1">
            <a:spLocks/>
          </p:cNvSpPr>
          <p:nvPr/>
        </p:nvSpPr>
        <p:spPr>
          <a:xfrm>
            <a:off x="428596" y="269764"/>
            <a:ext cx="7467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7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sr-Cyrl-RS" sz="3300" dirty="0">
                <a:latin typeface="Cambria" panose="02040503050406030204" pitchFamily="18" charset="0"/>
                <a:ea typeface="Cambria" panose="02040503050406030204" pitchFamily="18" charset="0"/>
              </a:rPr>
              <a:t>Ендоцитоза и егзоцитоза</a:t>
            </a:r>
            <a:endParaRPr lang="en-US" sz="33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r-Cyrl-CS" dirty="0">
                <a:latin typeface="Cambria" panose="02040503050406030204" pitchFamily="18" charset="0"/>
                <a:ea typeface="Cambria" panose="02040503050406030204" pitchFamily="18" charset="0"/>
              </a:rPr>
              <a:t>Ендоцитоза може бити: </a:t>
            </a:r>
          </a:p>
          <a:p>
            <a:r>
              <a:rPr lang="sr-Cyrl-CS" b="1" dirty="0">
                <a:latin typeface="Cambria" panose="02040503050406030204" pitchFamily="18" charset="0"/>
                <a:ea typeface="Cambria" panose="02040503050406030204" pitchFamily="18" charset="0"/>
              </a:rPr>
              <a:t>фагоцитоза</a:t>
            </a:r>
            <a:r>
              <a:rPr lang="sr-Cyrl-CS" dirty="0">
                <a:latin typeface="Cambria" panose="02040503050406030204" pitchFamily="18" charset="0"/>
                <a:ea typeface="Cambria" panose="02040503050406030204" pitchFamily="18" charset="0"/>
              </a:rPr>
              <a:t> (уношење крупних честица) и </a:t>
            </a:r>
            <a:r>
              <a:rPr lang="sr-Cyrl-CS" b="1" dirty="0">
                <a:latin typeface="Cambria" panose="02040503050406030204" pitchFamily="18" charset="0"/>
                <a:ea typeface="Cambria" panose="02040503050406030204" pitchFamily="18" charset="0"/>
              </a:rPr>
              <a:t>пиноцитоза</a:t>
            </a:r>
            <a:r>
              <a:rPr lang="sr-Cyrl-CS" dirty="0">
                <a:latin typeface="Cambria" panose="02040503050406030204" pitchFamily="18" charset="0"/>
                <a:ea typeface="Cambria" panose="02040503050406030204" pitchFamily="18" charset="0"/>
              </a:rPr>
              <a:t> (уношење растворених супстанци). </a:t>
            </a:r>
          </a:p>
          <a:p>
            <a:endParaRPr lang="sr-Cyrl-C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sr-Cyrl-CS" dirty="0">
                <a:latin typeface="Cambria" panose="02040503050406030204" pitchFamily="18" charset="0"/>
                <a:ea typeface="Cambria" panose="02040503050406030204" pitchFamily="18" charset="0"/>
              </a:rPr>
              <a:t>Пиноцитозом кроз мембрану се преносе липосолубилни витамини А, Д, Е и К, масне киселине и аминокиселине. </a:t>
            </a:r>
          </a:p>
          <a:p>
            <a:r>
              <a:rPr lang="sr-Cyrl-CS" dirty="0">
                <a:latin typeface="Cambria" panose="02040503050406030204" pitchFamily="18" charset="0"/>
                <a:ea typeface="Cambria" panose="02040503050406030204" pitchFamily="18" charset="0"/>
              </a:rPr>
              <a:t>Процесом егзоцитозе из ћелије се у екстрацелуларни простор ослобађају хормони, ензими, неуротрансмитери (епинефрин).</a:t>
            </a:r>
          </a:p>
          <a:p>
            <a:pPr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43656E5C-F557-4B80-8B26-2B05E67ED15A}"/>
              </a:ext>
            </a:extLst>
          </p:cNvPr>
          <p:cNvSpPr txBox="1">
            <a:spLocks/>
          </p:cNvSpPr>
          <p:nvPr/>
        </p:nvSpPr>
        <p:spPr>
          <a:xfrm>
            <a:off x="428596" y="269764"/>
            <a:ext cx="7467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7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sr-Cyrl-RS" sz="3300" dirty="0">
                <a:latin typeface="Cambria" panose="02040503050406030204" pitchFamily="18" charset="0"/>
                <a:ea typeface="Cambria" panose="02040503050406030204" pitchFamily="18" charset="0"/>
              </a:rPr>
              <a:t>Ендоцитоза и егзоцитоза</a:t>
            </a:r>
            <a:endParaRPr lang="en-US" sz="33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8662" y="2214554"/>
            <a:ext cx="7467600" cy="1143000"/>
          </a:xfrm>
        </p:spPr>
        <p:txBody>
          <a:bodyPr/>
          <a:lstStyle/>
          <a:p>
            <a:r>
              <a:rPr lang="sr-Cyrl-CS" b="1" dirty="0">
                <a:latin typeface="Cambria" panose="02040503050406030204" pitchFamily="18" charset="0"/>
                <a:ea typeface="Cambria" panose="02040503050406030204" pitchFamily="18" charset="0"/>
              </a:rPr>
              <a:t>Биолошка расположивост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472" y="1000108"/>
            <a:ext cx="7467600" cy="4873752"/>
          </a:xfrm>
        </p:spPr>
        <p:txBody>
          <a:bodyPr>
            <a:normAutofit/>
          </a:bodyPr>
          <a:lstStyle/>
          <a:p>
            <a:r>
              <a:rPr lang="en-US" dirty="0" err="1">
                <a:latin typeface="Cambria" pitchFamily="18" charset="0"/>
              </a:rPr>
              <a:t>Биолошка</a:t>
            </a:r>
            <a:r>
              <a:rPr lang="en-US" dirty="0">
                <a:latin typeface="Cambria" pitchFamily="18" charset="0"/>
              </a:rPr>
              <a:t> </a:t>
            </a:r>
            <a:r>
              <a:rPr lang="en-US" dirty="0" err="1">
                <a:latin typeface="Cambria" pitchFamily="18" charset="0"/>
              </a:rPr>
              <a:t>расположивост</a:t>
            </a:r>
            <a:r>
              <a:rPr lang="en-US" dirty="0">
                <a:latin typeface="Cambria" pitchFamily="18" charset="0"/>
              </a:rPr>
              <a:t> </a:t>
            </a:r>
            <a:r>
              <a:rPr lang="en-US" dirty="0" err="1">
                <a:latin typeface="Cambria" pitchFamily="18" charset="0"/>
              </a:rPr>
              <a:t>се</a:t>
            </a:r>
            <a:r>
              <a:rPr lang="en-US" dirty="0">
                <a:latin typeface="Cambria" pitchFamily="18" charset="0"/>
              </a:rPr>
              <a:t> </a:t>
            </a:r>
            <a:r>
              <a:rPr lang="en-US" dirty="0" err="1">
                <a:latin typeface="Cambria" pitchFamily="18" charset="0"/>
              </a:rPr>
              <a:t>дефинише</a:t>
            </a:r>
            <a:r>
              <a:rPr lang="en-US" dirty="0">
                <a:latin typeface="Cambria" pitchFamily="18" charset="0"/>
              </a:rPr>
              <a:t> </a:t>
            </a:r>
            <a:r>
              <a:rPr lang="en-US" dirty="0" err="1">
                <a:latin typeface="Cambria" pitchFamily="18" charset="0"/>
              </a:rPr>
              <a:t>као</a:t>
            </a:r>
            <a:r>
              <a:rPr lang="en-US" dirty="0">
                <a:latin typeface="Cambria" pitchFamily="18" charset="0"/>
              </a:rPr>
              <a:t> </a:t>
            </a:r>
            <a:r>
              <a:rPr lang="en-US" dirty="0" err="1">
                <a:latin typeface="Cambria" pitchFamily="18" charset="0"/>
              </a:rPr>
              <a:t>количина</a:t>
            </a:r>
            <a:r>
              <a:rPr lang="en-US" dirty="0">
                <a:latin typeface="Cambria" pitchFamily="18" charset="0"/>
              </a:rPr>
              <a:t> </a:t>
            </a:r>
            <a:r>
              <a:rPr lang="en-US" dirty="0" err="1">
                <a:latin typeface="Cambria" pitchFamily="18" charset="0"/>
              </a:rPr>
              <a:t>лека</a:t>
            </a:r>
            <a:r>
              <a:rPr lang="en-US" dirty="0">
                <a:latin typeface="Cambria" pitchFamily="18" charset="0"/>
              </a:rPr>
              <a:t> </a:t>
            </a:r>
            <a:r>
              <a:rPr lang="en-US" dirty="0" err="1">
                <a:latin typeface="Cambria" pitchFamily="18" charset="0"/>
              </a:rPr>
              <a:t>из</a:t>
            </a:r>
            <a:r>
              <a:rPr lang="en-US" dirty="0">
                <a:latin typeface="Cambria" pitchFamily="18" charset="0"/>
              </a:rPr>
              <a:t> </a:t>
            </a:r>
            <a:r>
              <a:rPr lang="en-US" dirty="0" err="1">
                <a:latin typeface="Cambria" pitchFamily="18" charset="0"/>
              </a:rPr>
              <a:t>примењеног</a:t>
            </a:r>
            <a:r>
              <a:rPr lang="en-US" dirty="0">
                <a:latin typeface="Cambria" pitchFamily="18" charset="0"/>
              </a:rPr>
              <a:t> </a:t>
            </a:r>
            <a:r>
              <a:rPr lang="en-US" dirty="0" err="1">
                <a:latin typeface="Cambria" pitchFamily="18" charset="0"/>
              </a:rPr>
              <a:t>дозираног</a:t>
            </a:r>
            <a:r>
              <a:rPr lang="en-US" dirty="0">
                <a:latin typeface="Cambria" pitchFamily="18" charset="0"/>
              </a:rPr>
              <a:t> </a:t>
            </a:r>
            <a:r>
              <a:rPr lang="en-US" dirty="0" err="1">
                <a:latin typeface="Cambria" pitchFamily="18" charset="0"/>
              </a:rPr>
              <a:t>облика</a:t>
            </a:r>
            <a:r>
              <a:rPr lang="en-US" dirty="0">
                <a:latin typeface="Cambria" pitchFamily="18" charset="0"/>
              </a:rPr>
              <a:t> </a:t>
            </a:r>
            <a:r>
              <a:rPr lang="en-US" dirty="0" err="1">
                <a:latin typeface="Cambria" pitchFamily="18" charset="0"/>
              </a:rPr>
              <a:t>која</a:t>
            </a:r>
            <a:r>
              <a:rPr lang="en-US" dirty="0">
                <a:latin typeface="Cambria" pitchFamily="18" charset="0"/>
              </a:rPr>
              <a:t> </a:t>
            </a:r>
            <a:r>
              <a:rPr lang="en-US" dirty="0" err="1">
                <a:latin typeface="Cambria" pitchFamily="18" charset="0"/>
              </a:rPr>
              <a:t>доспе</a:t>
            </a:r>
            <a:r>
              <a:rPr lang="en-US" dirty="0">
                <a:latin typeface="Cambria" pitchFamily="18" charset="0"/>
              </a:rPr>
              <a:t> у </a:t>
            </a:r>
            <a:r>
              <a:rPr lang="en-US" dirty="0" err="1">
                <a:latin typeface="Cambria" pitchFamily="18" charset="0"/>
              </a:rPr>
              <a:t>системску</a:t>
            </a:r>
            <a:r>
              <a:rPr lang="en-US" dirty="0">
                <a:latin typeface="Cambria" pitchFamily="18" charset="0"/>
              </a:rPr>
              <a:t> </a:t>
            </a:r>
            <a:r>
              <a:rPr lang="en-US" dirty="0" err="1">
                <a:latin typeface="Cambria" pitchFamily="18" charset="0"/>
              </a:rPr>
              <a:t>циркулацију</a:t>
            </a:r>
            <a:r>
              <a:rPr lang="en-US" dirty="0">
                <a:latin typeface="Cambria" pitchFamily="18" charset="0"/>
              </a:rPr>
              <a:t> и </a:t>
            </a:r>
            <a:r>
              <a:rPr lang="en-US" dirty="0" err="1">
                <a:latin typeface="Cambria" pitchFamily="18" charset="0"/>
              </a:rPr>
              <a:t>брзина</a:t>
            </a:r>
            <a:r>
              <a:rPr lang="en-US" dirty="0">
                <a:latin typeface="Cambria" pitchFamily="18" charset="0"/>
              </a:rPr>
              <a:t> </a:t>
            </a:r>
            <a:r>
              <a:rPr lang="en-US" dirty="0" err="1">
                <a:latin typeface="Cambria" pitchFamily="18" charset="0"/>
              </a:rPr>
              <a:t>којом</a:t>
            </a:r>
            <a:r>
              <a:rPr lang="en-US" dirty="0">
                <a:latin typeface="Cambria" pitchFamily="18" charset="0"/>
              </a:rPr>
              <a:t> </a:t>
            </a:r>
            <a:r>
              <a:rPr lang="en-US" dirty="0" err="1">
                <a:latin typeface="Cambria" pitchFamily="18" charset="0"/>
              </a:rPr>
              <a:t>се</a:t>
            </a:r>
            <a:r>
              <a:rPr lang="en-US" dirty="0">
                <a:latin typeface="Cambria" pitchFamily="18" charset="0"/>
              </a:rPr>
              <a:t> </a:t>
            </a:r>
            <a:r>
              <a:rPr lang="en-US" dirty="0" err="1">
                <a:latin typeface="Cambria" pitchFamily="18" charset="0"/>
              </a:rPr>
              <a:t>појави</a:t>
            </a:r>
            <a:r>
              <a:rPr lang="en-US" dirty="0">
                <a:latin typeface="Cambria" pitchFamily="18" charset="0"/>
              </a:rPr>
              <a:t> у </a:t>
            </a:r>
            <a:r>
              <a:rPr lang="en-US" dirty="0" err="1">
                <a:latin typeface="Cambria" pitchFamily="18" charset="0"/>
              </a:rPr>
              <a:t>системској</a:t>
            </a:r>
            <a:r>
              <a:rPr lang="en-US" dirty="0">
                <a:latin typeface="Cambria" pitchFamily="18" charset="0"/>
              </a:rPr>
              <a:t> </a:t>
            </a:r>
            <a:r>
              <a:rPr lang="en-US" dirty="0" err="1">
                <a:latin typeface="Cambria" pitchFamily="18" charset="0"/>
              </a:rPr>
              <a:t>циркулацији</a:t>
            </a:r>
            <a:r>
              <a:rPr lang="en-US" dirty="0">
                <a:latin typeface="Cambria" pitchFamily="18" charset="0"/>
              </a:rPr>
              <a:t>.</a:t>
            </a:r>
            <a:endParaRPr lang="sr-Cyrl-RS" dirty="0">
              <a:latin typeface="Cambria" pitchFamily="18" charset="0"/>
            </a:endParaRPr>
          </a:p>
          <a:p>
            <a:endParaRPr lang="sr-Cyrl-RS" dirty="0">
              <a:latin typeface="Cambria" pitchFamily="18" charset="0"/>
            </a:endParaRPr>
          </a:p>
          <a:p>
            <a:r>
              <a:rPr lang="en-US" dirty="0" err="1">
                <a:latin typeface="Cambria" pitchFamily="18" charset="0"/>
              </a:rPr>
              <a:t>Генерално</a:t>
            </a:r>
            <a:r>
              <a:rPr lang="en-US" dirty="0">
                <a:latin typeface="Cambria" pitchFamily="18" charset="0"/>
              </a:rPr>
              <a:t> </a:t>
            </a:r>
            <a:r>
              <a:rPr lang="en-US" dirty="0" err="1">
                <a:latin typeface="Cambria" pitchFamily="18" charset="0"/>
              </a:rPr>
              <a:t>посматрано</a:t>
            </a:r>
            <a:r>
              <a:rPr lang="en-US" dirty="0">
                <a:latin typeface="Cambria" pitchFamily="18" charset="0"/>
              </a:rPr>
              <a:t> </a:t>
            </a:r>
            <a:r>
              <a:rPr lang="en-US" dirty="0" err="1">
                <a:latin typeface="Cambria" pitchFamily="18" charset="0"/>
              </a:rPr>
              <a:t>биорасположивост</a:t>
            </a:r>
            <a:r>
              <a:rPr lang="en-US" dirty="0">
                <a:latin typeface="Cambria" pitchFamily="18" charset="0"/>
              </a:rPr>
              <a:t> </a:t>
            </a:r>
            <a:r>
              <a:rPr lang="en-US" dirty="0" err="1">
                <a:latin typeface="Cambria" pitchFamily="18" charset="0"/>
              </a:rPr>
              <a:t>лека</a:t>
            </a:r>
            <a:r>
              <a:rPr lang="en-US" dirty="0">
                <a:latin typeface="Cambria" pitchFamily="18" charset="0"/>
              </a:rPr>
              <a:t> </a:t>
            </a:r>
            <a:r>
              <a:rPr lang="en-US" dirty="0" err="1">
                <a:latin typeface="Cambria" pitchFamily="18" charset="0"/>
              </a:rPr>
              <a:t>се</a:t>
            </a:r>
            <a:r>
              <a:rPr lang="en-US" dirty="0">
                <a:latin typeface="Cambria" pitchFamily="18" charset="0"/>
              </a:rPr>
              <a:t> </a:t>
            </a:r>
            <a:r>
              <a:rPr lang="en-US" dirty="0" err="1">
                <a:latin typeface="Cambria" pitchFamily="18" charset="0"/>
              </a:rPr>
              <a:t>издваја</a:t>
            </a:r>
            <a:r>
              <a:rPr lang="en-US" dirty="0">
                <a:latin typeface="Cambria" pitchFamily="18" charset="0"/>
              </a:rPr>
              <a:t> </a:t>
            </a:r>
            <a:r>
              <a:rPr lang="en-US" dirty="0" err="1">
                <a:latin typeface="Cambria" pitchFamily="18" charset="0"/>
              </a:rPr>
              <a:t>као</a:t>
            </a:r>
            <a:r>
              <a:rPr lang="en-US" dirty="0">
                <a:latin typeface="Cambria" pitchFamily="18" charset="0"/>
              </a:rPr>
              <a:t> </a:t>
            </a:r>
            <a:r>
              <a:rPr lang="en-US" dirty="0" err="1">
                <a:latin typeface="Cambria" pitchFamily="18" charset="0"/>
              </a:rPr>
              <a:t>најважнији</a:t>
            </a:r>
            <a:r>
              <a:rPr lang="en-US" dirty="0">
                <a:latin typeface="Cambria" pitchFamily="18" charset="0"/>
              </a:rPr>
              <a:t> </a:t>
            </a:r>
            <a:r>
              <a:rPr lang="en-US" dirty="0" err="1">
                <a:latin typeface="Cambria" pitchFamily="18" charset="0"/>
              </a:rPr>
              <a:t>параметар</a:t>
            </a:r>
            <a:r>
              <a:rPr lang="en-US" dirty="0">
                <a:latin typeface="Cambria" pitchFamily="18" charset="0"/>
              </a:rPr>
              <a:t> </a:t>
            </a:r>
            <a:r>
              <a:rPr lang="en-US" dirty="0" err="1">
                <a:latin typeface="Cambria" pitchFamily="18" charset="0"/>
              </a:rPr>
              <a:t>од</a:t>
            </a:r>
            <a:r>
              <a:rPr lang="en-US" dirty="0">
                <a:latin typeface="Cambria" pitchFamily="18" charset="0"/>
              </a:rPr>
              <a:t> </a:t>
            </a:r>
            <a:r>
              <a:rPr lang="en-US" dirty="0" err="1">
                <a:latin typeface="Cambria" pitchFamily="18" charset="0"/>
              </a:rPr>
              <a:t>интереса</a:t>
            </a:r>
            <a:r>
              <a:rPr lang="en-US" dirty="0">
                <a:latin typeface="Cambria" pitchFamily="18" charset="0"/>
              </a:rPr>
              <a:t> </a:t>
            </a:r>
            <a:r>
              <a:rPr lang="en-US" dirty="0" err="1">
                <a:latin typeface="Cambria" pitchFamily="18" charset="0"/>
              </a:rPr>
              <a:t>који</a:t>
            </a:r>
            <a:r>
              <a:rPr lang="en-US" dirty="0">
                <a:latin typeface="Cambria" pitchFamily="18" charset="0"/>
              </a:rPr>
              <a:t> </a:t>
            </a:r>
            <a:r>
              <a:rPr lang="en-US" dirty="0" err="1">
                <a:latin typeface="Cambria" pitchFamily="18" charset="0"/>
              </a:rPr>
              <a:t>треба</a:t>
            </a:r>
            <a:r>
              <a:rPr lang="en-US" dirty="0">
                <a:latin typeface="Cambria" pitchFamily="18" charset="0"/>
              </a:rPr>
              <a:t> </a:t>
            </a:r>
            <a:r>
              <a:rPr lang="en-US" dirty="0" err="1">
                <a:latin typeface="Cambria" pitchFamily="18" charset="0"/>
              </a:rPr>
              <a:t>да</a:t>
            </a:r>
            <a:r>
              <a:rPr lang="en-US" dirty="0">
                <a:latin typeface="Cambria" pitchFamily="18" charset="0"/>
              </a:rPr>
              <a:t> </a:t>
            </a:r>
            <a:r>
              <a:rPr lang="en-US" dirty="0" err="1">
                <a:latin typeface="Cambria" pitchFamily="18" charset="0"/>
              </a:rPr>
              <a:t>се</a:t>
            </a:r>
            <a:r>
              <a:rPr lang="en-US" dirty="0">
                <a:latin typeface="Cambria" pitchFamily="18" charset="0"/>
              </a:rPr>
              <a:t> </a:t>
            </a:r>
            <a:r>
              <a:rPr lang="en-US" dirty="0" err="1">
                <a:latin typeface="Cambria" pitchFamily="18" charset="0"/>
              </a:rPr>
              <a:t>прати</a:t>
            </a:r>
            <a:r>
              <a:rPr lang="en-US" dirty="0">
                <a:latin typeface="Cambria" pitchFamily="18" charset="0"/>
              </a:rPr>
              <a:t> </a:t>
            </a:r>
            <a:r>
              <a:rPr lang="en-US" dirty="0" err="1">
                <a:latin typeface="Cambria" pitchFamily="18" charset="0"/>
              </a:rPr>
              <a:t>приликом</a:t>
            </a:r>
            <a:r>
              <a:rPr lang="en-US" dirty="0">
                <a:latin typeface="Cambria" pitchFamily="18" charset="0"/>
              </a:rPr>
              <a:t> </a:t>
            </a:r>
            <a:r>
              <a:rPr lang="en-US" dirty="0" err="1">
                <a:latin typeface="Cambria" pitchFamily="18" charset="0"/>
              </a:rPr>
              <a:t>развоја</a:t>
            </a:r>
            <a:r>
              <a:rPr lang="en-US" dirty="0">
                <a:latin typeface="Cambria" pitchFamily="18" charset="0"/>
              </a:rPr>
              <a:t> </a:t>
            </a:r>
            <a:r>
              <a:rPr lang="en-US" dirty="0" err="1">
                <a:latin typeface="Cambria" pitchFamily="18" charset="0"/>
              </a:rPr>
              <a:t>нових</a:t>
            </a:r>
            <a:r>
              <a:rPr lang="en-US" dirty="0">
                <a:latin typeface="Cambria" pitchFamily="18" charset="0"/>
              </a:rPr>
              <a:t> </a:t>
            </a:r>
            <a:r>
              <a:rPr lang="en-US" dirty="0" err="1">
                <a:latin typeface="Cambria" pitchFamily="18" charset="0"/>
              </a:rPr>
              <a:t>лекова</a:t>
            </a:r>
            <a:r>
              <a:rPr lang="en-US" dirty="0">
                <a:latin typeface="Cambria" pitchFamily="18" charset="0"/>
              </a:rPr>
              <a:t>, </a:t>
            </a:r>
            <a:r>
              <a:rPr lang="en-US" dirty="0" err="1">
                <a:latin typeface="Cambria" pitchFamily="18" charset="0"/>
              </a:rPr>
              <a:t>јер</a:t>
            </a:r>
            <a:r>
              <a:rPr lang="en-US" dirty="0">
                <a:latin typeface="Cambria" pitchFamily="18" charset="0"/>
              </a:rPr>
              <a:t> </a:t>
            </a:r>
            <a:r>
              <a:rPr lang="en-US" dirty="0" err="1">
                <a:latin typeface="Cambria" pitchFamily="18" charset="0"/>
              </a:rPr>
              <a:t>нам</a:t>
            </a:r>
            <a:r>
              <a:rPr lang="en-US" dirty="0">
                <a:latin typeface="Cambria" pitchFamily="18" charset="0"/>
              </a:rPr>
              <a:t> </a:t>
            </a:r>
            <a:r>
              <a:rPr lang="en-US" dirty="0" err="1">
                <a:latin typeface="Cambria" pitchFamily="18" charset="0"/>
              </a:rPr>
              <a:t>једино</a:t>
            </a:r>
            <a:r>
              <a:rPr lang="en-US" dirty="0">
                <a:latin typeface="Cambria" pitchFamily="18" charset="0"/>
              </a:rPr>
              <a:t> </a:t>
            </a:r>
            <a:r>
              <a:rPr lang="en-US" dirty="0" err="1">
                <a:latin typeface="Cambria" pitchFamily="18" charset="0"/>
              </a:rPr>
              <a:t>он</a:t>
            </a:r>
            <a:r>
              <a:rPr lang="en-US" dirty="0">
                <a:latin typeface="Cambria" pitchFamily="18" charset="0"/>
              </a:rPr>
              <a:t> </a:t>
            </a:r>
            <a:r>
              <a:rPr lang="en-US" dirty="0" err="1">
                <a:latin typeface="Cambria" pitchFamily="18" charset="0"/>
              </a:rPr>
              <a:t>прецизно</a:t>
            </a:r>
            <a:r>
              <a:rPr lang="en-US" dirty="0">
                <a:latin typeface="Cambria" pitchFamily="18" charset="0"/>
              </a:rPr>
              <a:t> </a:t>
            </a:r>
            <a:r>
              <a:rPr lang="en-US" dirty="0" err="1">
                <a:latin typeface="Cambria" pitchFamily="18" charset="0"/>
              </a:rPr>
              <a:t>осликава</a:t>
            </a:r>
            <a:r>
              <a:rPr lang="en-US" dirty="0">
                <a:latin typeface="Cambria" pitchFamily="18" charset="0"/>
              </a:rPr>
              <a:t> </a:t>
            </a:r>
            <a:r>
              <a:rPr lang="en-US" dirty="0" err="1">
                <a:latin typeface="Cambria" pitchFamily="18" charset="0"/>
              </a:rPr>
              <a:t>доступност</a:t>
            </a:r>
            <a:r>
              <a:rPr lang="en-US" dirty="0">
                <a:latin typeface="Cambria" pitchFamily="18" charset="0"/>
              </a:rPr>
              <a:t> </a:t>
            </a:r>
            <a:r>
              <a:rPr lang="en-US" dirty="0" err="1">
                <a:latin typeface="Cambria" pitchFamily="18" charset="0"/>
              </a:rPr>
              <a:t>лека</a:t>
            </a:r>
            <a:r>
              <a:rPr lang="en-US" dirty="0">
                <a:latin typeface="Cambria" pitchFamily="18" charset="0"/>
              </a:rPr>
              <a:t> у </a:t>
            </a:r>
            <a:r>
              <a:rPr lang="en-US" dirty="0" err="1">
                <a:latin typeface="Cambria" pitchFamily="18" charset="0"/>
              </a:rPr>
              <a:t>системској</a:t>
            </a:r>
            <a:r>
              <a:rPr lang="en-US" dirty="0">
                <a:latin typeface="Cambria" pitchFamily="18" charset="0"/>
              </a:rPr>
              <a:t> </a:t>
            </a:r>
            <a:r>
              <a:rPr lang="en-US" dirty="0" err="1">
                <a:latin typeface="Cambria" pitchFamily="18" charset="0"/>
              </a:rPr>
              <a:t>циркулацији</a:t>
            </a:r>
            <a:r>
              <a:rPr lang="en-US" dirty="0">
                <a:latin typeface="Cambria" pitchFamily="18" charset="0"/>
              </a:rPr>
              <a:t>.</a:t>
            </a:r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857232"/>
            <a:ext cx="7467600" cy="4873752"/>
          </a:xfrm>
        </p:spPr>
        <p:txBody>
          <a:bodyPr/>
          <a:lstStyle/>
          <a:p>
            <a:r>
              <a:rPr lang="sr-Cyrl-CS" dirty="0">
                <a:latin typeface="Cambria" panose="02040503050406030204" pitchFamily="18" charset="0"/>
                <a:ea typeface="Cambria" panose="02040503050406030204" pitchFamily="18" charset="0"/>
              </a:rPr>
              <a:t>Лек се примењује </a:t>
            </a:r>
            <a:r>
              <a:rPr lang="sr-Cyrl-CS" b="1" dirty="0">
                <a:latin typeface="Cambria" panose="02040503050406030204" pitchFamily="18" charset="0"/>
                <a:ea typeface="Cambria" panose="02040503050406030204" pitchFamily="18" charset="0"/>
              </a:rPr>
              <a:t>интравенски -</a:t>
            </a:r>
            <a:r>
              <a:rPr lang="sr-Cyrl-CS" dirty="0">
                <a:latin typeface="Cambria" panose="02040503050406030204" pitchFamily="18" charset="0"/>
                <a:ea typeface="Cambria" panose="02040503050406030204" pitchFamily="18" charset="0"/>
              </a:rPr>
              <a:t>биолошка расположивост је 100%</a:t>
            </a:r>
          </a:p>
          <a:p>
            <a:pPr>
              <a:buNone/>
            </a:pPr>
            <a:endParaRPr lang="sr-Cyrl-C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sr-Cyrl-CS" dirty="0">
                <a:latin typeface="Cambria" panose="02040503050406030204" pitchFamily="18" charset="0"/>
                <a:ea typeface="Cambria" panose="02040503050406030204" pitchFamily="18" charset="0"/>
              </a:rPr>
              <a:t>Лек се примњује </a:t>
            </a:r>
            <a:r>
              <a:rPr lang="sr-Cyrl-CS" b="1" dirty="0">
                <a:latin typeface="Cambria" panose="02040503050406030204" pitchFamily="18" charset="0"/>
                <a:ea typeface="Cambria" panose="02040503050406030204" pitchFamily="18" charset="0"/>
              </a:rPr>
              <a:t>екстравскуларно-</a:t>
            </a:r>
            <a:r>
              <a:rPr lang="sr-Cyrl-CS" dirty="0">
                <a:latin typeface="Cambria" panose="02040503050406030204" pitchFamily="18" charset="0"/>
                <a:ea typeface="Cambria" panose="02040503050406030204" pitchFamily="18" charset="0"/>
              </a:rPr>
              <a:t> лековита ће бити доступна системској циркулацији у мањој количини од оне која је присутна у дозираном облику и биолошка располиживост ће бити мања од 100%. 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>
              <a:buNone/>
            </a:pPr>
            <a:endParaRPr lang="sr-Cyrl-C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472" y="785794"/>
            <a:ext cx="7467600" cy="4873752"/>
          </a:xfrm>
        </p:spPr>
        <p:txBody>
          <a:bodyPr>
            <a:normAutofit fontScale="92500"/>
          </a:bodyPr>
          <a:lstStyle/>
          <a:p>
            <a:r>
              <a:rPr lang="sr-Cyrl-RS" b="1" u="sng" dirty="0">
                <a:latin typeface="Cambria" panose="02040503050406030204" pitchFamily="18" charset="0"/>
                <a:ea typeface="Cambria" panose="02040503050406030204" pitchFamily="18" charset="0"/>
              </a:rPr>
              <a:t>Апсолутна биолошка расположивост (АБ)</a:t>
            </a:r>
            <a:r>
              <a:rPr lang="sr-Cyrl-RS" dirty="0">
                <a:latin typeface="Cambria" panose="02040503050406030204" pitchFamily="18" charset="0"/>
                <a:ea typeface="Cambria" panose="02040503050406030204" pitchFamily="18" charset="0"/>
              </a:rPr>
              <a:t> описује брзину и обим расположивости лековите супстанце из дозираног облика у односу на интравенски стандард. </a:t>
            </a:r>
          </a:p>
          <a:p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sr-Cyrl-R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АБ = </a:t>
            </a:r>
            <a:r>
              <a:rPr lang="sr-Latn-R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100 x (AUC</a:t>
            </a:r>
            <a:r>
              <a:rPr lang="sr-Latn-RS" sz="1800" baseline="-25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 </a:t>
            </a:r>
            <a:r>
              <a:rPr lang="sr-Latn-R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 D</a:t>
            </a:r>
            <a:r>
              <a:rPr lang="sr-Latn-RS" sz="1800" baseline="-25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iv</a:t>
            </a:r>
            <a:r>
              <a:rPr lang="sr-Latn-R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/ (AUC</a:t>
            </a:r>
            <a:r>
              <a:rPr lang="sr-Latn-RS" sz="1800" baseline="-25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iv </a:t>
            </a:r>
            <a:r>
              <a:rPr lang="sr-Latn-R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sr-Latn-RS" sz="1800" baseline="-25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sr-Latn-RS" sz="1800" baseline="-25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sr-Latn-R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buNone/>
            </a:pPr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1000"/>
              </a:spcAft>
            </a:pPr>
            <a:r>
              <a:rPr lang="sr-Latn-R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AUC</a:t>
            </a:r>
            <a:r>
              <a:rPr lang="sr-Latn-RS" sz="1800" baseline="-25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 </a:t>
            </a:r>
            <a:r>
              <a:rPr lang="sr-Cyrl-R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представља  површину испод криве након примене лековитог облика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1000"/>
              </a:spcAft>
            </a:pPr>
            <a:r>
              <a:rPr lang="sr-Latn-R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AUC</a:t>
            </a:r>
            <a:r>
              <a:rPr lang="sr-Latn-RS" sz="1800" baseline="-25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iv</a:t>
            </a:r>
            <a:r>
              <a:rPr lang="sr-Cyrl-RS" sz="1800" baseline="-25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sr-Cyrl-R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представља површину испод криве након интравенске примене 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1000"/>
              </a:spcAft>
            </a:pPr>
            <a:r>
              <a:rPr lang="sr-Latn-R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sr-Latn-RS" sz="1800" baseline="-25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iv  </a:t>
            </a:r>
            <a:r>
              <a:rPr lang="sr-Cyrl-R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представља дозу интравенски примењеног лека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1000"/>
              </a:spcAft>
            </a:pPr>
            <a:r>
              <a:rPr lang="sr-Latn-R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sr-Latn-RS" sz="1800" baseline="-25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 </a:t>
            </a:r>
            <a:r>
              <a:rPr lang="sr-Cyrl-R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представља дозу примењеног лековитог облика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472" y="785794"/>
            <a:ext cx="7467600" cy="48737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b="1" u="sng" dirty="0">
                <a:latin typeface="Cambria" panose="02040503050406030204" pitchFamily="18" charset="0"/>
                <a:ea typeface="Cambria" panose="02040503050406030204" pitchFamily="18" charset="0"/>
              </a:rPr>
              <a:t>Релативна биолошка расположивост (РБ</a:t>
            </a:r>
            <a:r>
              <a:rPr lang="sr-Cyrl-RS" dirty="0">
                <a:latin typeface="Cambria" panose="02040503050406030204" pitchFamily="18" charset="0"/>
                <a:ea typeface="Cambria" panose="02040503050406030204" pitchFamily="18" charset="0"/>
              </a:rPr>
              <a:t>) описује брзину и обим расположивости лековите супстанце из дозираног облика у односу на стандардни лековити облик који садржи исту дозу лека.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indent="0" algn="ctr">
              <a:lnSpc>
                <a:spcPct val="115000"/>
              </a:lnSpc>
              <a:spcAft>
                <a:spcPts val="1000"/>
              </a:spcAft>
              <a:buNone/>
              <a:tabLst>
                <a:tab pos="2028825" algn="l"/>
              </a:tabLst>
            </a:pPr>
            <a:endParaRPr lang="sr-Latn-R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 algn="ctr">
              <a:lnSpc>
                <a:spcPct val="115000"/>
              </a:lnSpc>
              <a:spcAft>
                <a:spcPts val="1000"/>
              </a:spcAft>
              <a:buNone/>
              <a:tabLst>
                <a:tab pos="2028825" algn="l"/>
              </a:tabLst>
            </a:pPr>
            <a:r>
              <a:rPr lang="sr-Cyrl-R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РБ = </a:t>
            </a:r>
            <a:r>
              <a:rPr lang="sr-Latn-R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100 x (AUC</a:t>
            </a:r>
            <a:r>
              <a:rPr lang="sr-Latn-RS" sz="1800" baseline="-25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sr-Latn-R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/ (AUC</a:t>
            </a:r>
            <a:r>
              <a:rPr lang="sr-Latn-RS" sz="1800" baseline="-25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sr-Latn-R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pPr indent="0" algn="ctr">
              <a:lnSpc>
                <a:spcPct val="115000"/>
              </a:lnSpc>
              <a:spcAft>
                <a:spcPts val="1000"/>
              </a:spcAft>
              <a:buNone/>
              <a:tabLst>
                <a:tab pos="2028825" algn="l"/>
              </a:tabLs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1000"/>
              </a:spcAft>
            </a:pPr>
            <a:r>
              <a:rPr lang="sr-Latn-R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AUC</a:t>
            </a:r>
            <a:r>
              <a:rPr lang="sr-Latn-RS" sz="1800" baseline="-25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 </a:t>
            </a:r>
            <a:r>
              <a:rPr lang="sr-Cyrl-R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представља  површину испод криве након примене дозираног облика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15000"/>
              </a:lnSpc>
              <a:spcAft>
                <a:spcPts val="1000"/>
              </a:spcAft>
            </a:pPr>
            <a:r>
              <a:rPr lang="sr-Latn-R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AUC</a:t>
            </a:r>
            <a:r>
              <a:rPr lang="sr-Latn-RS" sz="1800" baseline="-25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sr-Cyrl-RS" sz="1800" baseline="-25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sr-Cyrl-R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представља површину испод криве</a:t>
            </a:r>
            <a:r>
              <a:rPr lang="sr-Cyrl-RS" sz="1800" baseline="-25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након примене  стандарда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400" b="1" dirty="0">
                <a:latin typeface="Cambria" panose="02040503050406030204" pitchFamily="18" charset="0"/>
                <a:ea typeface="Cambria" panose="02040503050406030204" pitchFamily="18" charset="0"/>
              </a:rPr>
              <a:t>Биоеквиваленција</a:t>
            </a:r>
            <a:endParaRPr lang="en-US" sz="3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901014" cy="4873752"/>
          </a:xfrm>
        </p:spPr>
        <p:txBody>
          <a:bodyPr/>
          <a:lstStyle/>
          <a:p>
            <a:r>
              <a:rPr lang="sr-Cyrl-CS" dirty="0">
                <a:latin typeface="Cambria" pitchFamily="18" charset="0"/>
              </a:rPr>
              <a:t>два лековита облика која имају исту биолошку расположивост након апликације у истим моларним количинама су биоеквивалентна (при чему је добијена вредност за биолошку расположивост у прописаном оквиру за ту супстанцу). </a:t>
            </a:r>
            <a:endParaRPr lang="en-US" dirty="0">
              <a:latin typeface="Cambria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400" b="1" dirty="0">
                <a:latin typeface="Cambria" panose="02040503050406030204" pitchFamily="18" charset="0"/>
                <a:ea typeface="Cambria" panose="02040503050406030204" pitchFamily="18" charset="0"/>
              </a:rPr>
              <a:t>Фармацеутска еквиваленција</a:t>
            </a:r>
            <a:r>
              <a:rPr lang="sr-Cyrl-CS" sz="3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US" sz="3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901014" cy="4873752"/>
          </a:xfrm>
        </p:spPr>
        <p:txBody>
          <a:bodyPr/>
          <a:lstStyle/>
          <a:p>
            <a:r>
              <a:rPr lang="sr-Cyrl-CS" dirty="0">
                <a:latin typeface="Cambria" panose="02040503050406030204" pitchFamily="18" charset="0"/>
                <a:ea typeface="Cambria" panose="02040503050406030204" pitchFamily="18" charset="0"/>
              </a:rPr>
              <a:t>два лековита облика су фармацеутски еквивалентна уколико садрже исту количину исте активне супстанце у истом дозираном облику. </a:t>
            </a:r>
          </a:p>
          <a:p>
            <a:pPr>
              <a:buNone/>
            </a:pPr>
            <a:endParaRPr lang="sr-Cyrl-C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sr-Cyrl-CS" dirty="0">
                <a:latin typeface="Cambria" panose="02040503050406030204" pitchFamily="18" charset="0"/>
                <a:ea typeface="Cambria" panose="02040503050406030204" pitchFamily="18" charset="0"/>
              </a:rPr>
              <a:t>уколико су два облика фармацеутски  еквивалентна, не значи да су и биоеквивалентна, јер разлике у врсти помоћних материја које су употребљене, као и начину производње, могу бити узрок бржег или споријег растварања и апсорпције.</a:t>
            </a:r>
          </a:p>
          <a:p>
            <a:endParaRPr lang="sr-Cyrl-CS" dirty="0"/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sr-Cyrl-RS" sz="2500" dirty="0">
                <a:latin typeface="Cambria" pitchFamily="18" charset="0"/>
                <a:cs typeface="Arial" pitchFamily="34" charset="0"/>
              </a:rPr>
              <a:t>Садржа</a:t>
            </a:r>
            <a:r>
              <a:rPr lang="sr-Cyrl-RS" sz="2500" dirty="0">
                <a:latin typeface="Cambria" pitchFamily="18" charset="0"/>
              </a:rPr>
              <a:t>ј</a:t>
            </a:r>
          </a:p>
          <a:p>
            <a:pPr>
              <a:buNone/>
            </a:pPr>
            <a:endParaRPr lang="sr-Cyrl-RS" dirty="0">
              <a:latin typeface="Cambria" pitchFamily="18" charset="0"/>
            </a:endParaRPr>
          </a:p>
          <a:p>
            <a:r>
              <a:rPr lang="sr-Cyrl-RS" sz="2400" dirty="0">
                <a:latin typeface="Cambria" pitchFamily="18" charset="0"/>
                <a:cs typeface="Arial" pitchFamily="34" charset="0"/>
              </a:rPr>
              <a:t>Развој нових лекова</a:t>
            </a:r>
          </a:p>
          <a:p>
            <a:r>
              <a:rPr lang="sr-Cyrl-RS" sz="2400" dirty="0">
                <a:latin typeface="Cambria" pitchFamily="18" charset="0"/>
                <a:cs typeface="Arial" pitchFamily="34" charset="0"/>
              </a:rPr>
              <a:t>Биофармацеутски аспекти развоја нових лекова</a:t>
            </a:r>
          </a:p>
          <a:p>
            <a:r>
              <a:rPr lang="sr-Cyrl-RS" sz="2400" dirty="0">
                <a:latin typeface="Cambria" pitchFamily="18" charset="0"/>
                <a:cs typeface="Arial" pitchFamily="34" charset="0"/>
              </a:rPr>
              <a:t>Апсорпција лекова</a:t>
            </a:r>
          </a:p>
          <a:p>
            <a:r>
              <a:rPr lang="sr-Cyrl-RS" sz="2400" dirty="0">
                <a:latin typeface="Cambria" pitchFamily="18" charset="0"/>
                <a:cs typeface="Arial" pitchFamily="34" charset="0"/>
              </a:rPr>
              <a:t>Механизми апсорпције лекова</a:t>
            </a:r>
          </a:p>
          <a:p>
            <a:r>
              <a:rPr lang="sr-Cyrl-RS" sz="2400" dirty="0">
                <a:latin typeface="Cambria" pitchFamily="18" charset="0"/>
                <a:cs typeface="Arial" pitchFamily="34" charset="0"/>
              </a:rPr>
              <a:t>Биофармацеутски систем класификације лекова</a:t>
            </a:r>
            <a:endParaRPr lang="en-US" sz="2400" dirty="0">
              <a:latin typeface="Cambria" pitchFamily="18" charset="0"/>
              <a:cs typeface="Arial" pitchFamily="34" charset="0"/>
            </a:endParaRPr>
          </a:p>
        </p:txBody>
      </p:sp>
      <p:pic>
        <p:nvPicPr>
          <p:cNvPr id="6" name="~PP1307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9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  <p:extLst mod="1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CS" sz="3400" b="1" dirty="0">
                <a:latin typeface="Cambria" panose="02040503050406030204" pitchFamily="18" charset="0"/>
                <a:ea typeface="Cambria" panose="02040503050406030204" pitchFamily="18" charset="0"/>
              </a:rPr>
              <a:t>Терапијска еквиваленција</a:t>
            </a:r>
            <a:r>
              <a:rPr lang="sr-Cyrl-CS" sz="34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endParaRPr lang="en-US" sz="3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901014" cy="4873752"/>
          </a:xfrm>
        </p:spPr>
        <p:txBody>
          <a:bodyPr/>
          <a:lstStyle/>
          <a:p>
            <a:r>
              <a:rPr lang="sr-Cyrl-CS" dirty="0">
                <a:latin typeface="Cambria" panose="02040503050406030204" pitchFamily="18" charset="0"/>
                <a:ea typeface="Cambria" panose="02040503050406030204" pitchFamily="18" charset="0"/>
              </a:rPr>
              <a:t>лековита облика су терапијски еквивалентна уколико садрже исту активну супстанцу и постижу исти терапијски ефекат када се примене у истим дозама. </a:t>
            </a:r>
          </a:p>
          <a:p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sr-Cyrl-CS" dirty="0">
                <a:latin typeface="Cambria" panose="02040503050406030204" pitchFamily="18" charset="0"/>
                <a:ea typeface="Cambria" panose="02040503050406030204" pitchFamily="18" charset="0"/>
              </a:rPr>
              <a:t>одређивање терапијске еквиваленције није применљиво у већини случајева јер није увек изводљиво кванификовати фармаколошки ефекат лека.</a:t>
            </a:r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-963488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sr-Cyrl-RS" b="1" dirty="0"/>
              <a:t/>
            </a:r>
            <a:br>
              <a:rPr lang="sr-Cyrl-RS" b="1" dirty="0"/>
            </a:br>
            <a:r>
              <a:rPr lang="sr-Cyrl-RS" b="1" dirty="0"/>
              <a:t/>
            </a:r>
            <a:br>
              <a:rPr lang="sr-Cyrl-RS" b="1" dirty="0"/>
            </a:br>
            <a:r>
              <a:rPr lang="sr-Cyrl-RS" sz="3800" b="1" dirty="0">
                <a:latin typeface="Cambria" panose="02040503050406030204" pitchFamily="18" charset="0"/>
                <a:ea typeface="Cambria" panose="02040503050406030204" pitchFamily="18" charset="0"/>
              </a:rPr>
              <a:t/>
            </a:r>
            <a:br>
              <a:rPr lang="sr-Cyrl-RS" sz="3800" b="1" dirty="0">
                <a:latin typeface="Cambria" panose="02040503050406030204" pitchFamily="18" charset="0"/>
                <a:ea typeface="Cambria" panose="02040503050406030204" pitchFamily="18" charset="0"/>
              </a:rPr>
            </a:br>
            <a:r>
              <a:rPr lang="en-US" sz="3800" b="1" dirty="0" err="1">
                <a:latin typeface="Cambria" panose="02040503050406030204" pitchFamily="18" charset="0"/>
                <a:ea typeface="Cambria" panose="02040503050406030204" pitchFamily="18" charset="0"/>
              </a:rPr>
              <a:t>Биофармацеутски</a:t>
            </a:r>
            <a:r>
              <a:rPr lang="en-US" sz="3800" b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3800" b="1" dirty="0" err="1">
                <a:latin typeface="Cambria" panose="02040503050406030204" pitchFamily="18" charset="0"/>
                <a:ea typeface="Cambria" panose="02040503050406030204" pitchFamily="18" charset="0"/>
              </a:rPr>
              <a:t>систем</a:t>
            </a:r>
            <a:r>
              <a:rPr lang="en-US" sz="3800" b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3800" b="1" dirty="0" err="1">
                <a:latin typeface="Cambria" panose="02040503050406030204" pitchFamily="18" charset="0"/>
                <a:ea typeface="Cambria" panose="02040503050406030204" pitchFamily="18" charset="0"/>
              </a:rPr>
              <a:t>класификације</a:t>
            </a:r>
            <a:r>
              <a:rPr lang="en-US" sz="3800" b="1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3800" b="1" dirty="0" err="1">
                <a:latin typeface="Cambria" panose="02040503050406030204" pitchFamily="18" charset="0"/>
                <a:ea typeface="Cambria" panose="02040503050406030204" pitchFamily="18" charset="0"/>
              </a:rPr>
              <a:t>лекова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2492896"/>
            <a:ext cx="7200800" cy="4195481"/>
          </a:xfrm>
        </p:spPr>
        <p:txBody>
          <a:bodyPr/>
          <a:lstStyle/>
          <a:p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Биофармацеутски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систем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класификације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 (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енгл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. The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Biopharmaceutics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classification system –BCS)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пружа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информације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од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круцијалног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значаја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у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процесу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развоја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лекова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endParaRPr lang="sr-Cyrl-R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sr-Cyrl-R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Лековите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супстанце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су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класификоване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на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основу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њихове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растворљивости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у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води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и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пермеабилности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кроз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црева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на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4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класе</a:t>
            </a:r>
            <a:r>
              <a:rPr lang="sr-Cyrl-RS" dirty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400" dirty="0">
                <a:latin typeface="Cambria" panose="02040503050406030204" pitchFamily="18" charset="0"/>
                <a:ea typeface="Cambria" panose="02040503050406030204" pitchFamily="18" charset="0"/>
              </a:rPr>
              <a:t>Биофармацеутски систем класификације лекова</a:t>
            </a:r>
            <a:endParaRPr lang="en-US" sz="34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571612"/>
          <a:ext cx="8258204" cy="49022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992124"/>
            <a:ext cx="7467600" cy="4873752"/>
          </a:xfrm>
        </p:spPr>
        <p:txBody>
          <a:bodyPr>
            <a:normAutofit/>
          </a:bodyPr>
          <a:lstStyle/>
          <a:p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У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оквиру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наведене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класификације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за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лек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се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сматра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да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има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високу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растворљивост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уколико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се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највиша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доза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раствара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у ≤250 ml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воде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при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pH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вредности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 1-7,5, а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високу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пермеабилност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уколико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је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обим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апсорпције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≥90%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од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примењене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дозе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лека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или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у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односу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на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интравенску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дозу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  <a:endParaRPr lang="sr-Cyrl-R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sr-Cyrl-R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Уколико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се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преко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85%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количине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лека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раствори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унутар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30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минута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може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се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рећи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да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се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лек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брзо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</a:rPr>
              <a:t>раствара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</a:rPr>
              <a:t>.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2224DD-D024-458C-83BB-DD83EE3557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z="3500" dirty="0">
                <a:solidFill>
                  <a:srgbClr val="FFFF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Закључак</a:t>
            </a:r>
            <a:endParaRPr lang="en-US" sz="3500" dirty="0">
              <a:solidFill>
                <a:srgbClr val="FFFF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632E0F-C03C-4009-93FA-BF287E35E7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622" y="1628800"/>
            <a:ext cx="7848756" cy="4195481"/>
          </a:xfrm>
        </p:spPr>
        <p:txBody>
          <a:bodyPr/>
          <a:lstStyle/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Од великој значаја је да се применом одговарајућих метода у фазама развоја лека испита утицај свих претходно споменутих фактора на апсорпцију и биолошку расположивост лековите супстанце. </a:t>
            </a:r>
          </a:p>
          <a:p>
            <a:pPr marL="0" indent="0">
              <a:buNone/>
            </a:pP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На тај начин се могу добити подаци неопходни за оптималан развој формулације лека.</a:t>
            </a:r>
          </a:p>
          <a:p>
            <a:pPr marL="0" indent="0">
              <a:buNone/>
            </a:pP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</a:rPr>
              <a:t> Уколико се уочи да постоји проблем који би у крајњем довео до мањег обима апсорпције, може се приступити различитим методама његовом превазилажења.</a:t>
            </a:r>
            <a:endParaRPr lang="en-US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0442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225" y="571629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sr-Cyrl-RS" sz="44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Cyrl-RS" sz="4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RS" sz="44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Cyrl-RS" sz="4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RS" sz="44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Cyrl-RS" sz="4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RS" sz="44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Cyrl-RS" sz="4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r-Cyrl-RS" sz="4400" dirty="0"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ОД ИДЕЈЕ ДО ЛЕКА</a:t>
            </a:r>
            <a:endParaRPr lang="en-US" sz="4400" dirty="0"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3738" y="4022596"/>
            <a:ext cx="7467600" cy="4873752"/>
          </a:xfrm>
        </p:spPr>
        <p:txBody>
          <a:bodyPr>
            <a:normAutofit/>
          </a:bodyPr>
          <a:lstStyle/>
          <a:p>
            <a:r>
              <a:rPr lang="sr-Cyrl-RS" dirty="0" smtClean="0"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Откриће </a:t>
            </a:r>
            <a:r>
              <a:rPr lang="sr-Cyrl-RS" dirty="0"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и р</a:t>
            </a:r>
            <a:r>
              <a:rPr lang="en-US" dirty="0" err="1"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азвој</a:t>
            </a:r>
            <a:r>
              <a:rPr lang="en-US" dirty="0"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нових</a:t>
            </a:r>
            <a:r>
              <a:rPr lang="en-US" dirty="0"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лекова</a:t>
            </a:r>
            <a:r>
              <a:rPr lang="en-US" dirty="0"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 </a:t>
            </a:r>
            <a:r>
              <a:rPr lang="sr-Latn-RS" dirty="0"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o</a:t>
            </a:r>
            <a:r>
              <a:rPr lang="sr-Cyrl-RS" dirty="0"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д хемијске синтезе или изоловања из природних извора до увођења у клиничку </a:t>
            </a:r>
            <a:r>
              <a:rPr lang="sr-Cyrl-RS" dirty="0" smtClean="0">
                <a:latin typeface="Cambria" pitchFamily="18" charset="0"/>
                <a:ea typeface="Cambria" pitchFamily="18" charset="0"/>
                <a:cs typeface="Arial" panose="020B0604020202020204" pitchFamily="34" charset="0"/>
              </a:rPr>
              <a:t>праксу представља</a:t>
            </a:r>
            <a:r>
              <a:rPr lang="en-US" dirty="0" smtClean="0"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дуготрајан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комплексан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и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скуп</a:t>
            </a:r>
            <a:r>
              <a:rPr lang="en-US" dirty="0"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процес</a:t>
            </a:r>
            <a:endParaRPr lang="sr-Cyrl-RS" dirty="0"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sr-Latn-RS" dirty="0">
              <a:latin typeface="Cambria" pitchFamily="18" charset="0"/>
            </a:endParaRPr>
          </a:p>
          <a:p>
            <a:pPr marL="0" indent="0" algn="ctr">
              <a:buNone/>
            </a:pPr>
            <a:endParaRPr lang="sr-Latn-RS" dirty="0">
              <a:latin typeface="Cambria" pitchFamily="18" charset="0"/>
            </a:endParaRPr>
          </a:p>
          <a:p>
            <a:pPr marL="0" indent="0" algn="ctr">
              <a:buNone/>
            </a:pPr>
            <a:endParaRPr lang="sr-Latn-RS" dirty="0">
              <a:latin typeface="Cambria" pitchFamily="18" charset="0"/>
            </a:endParaRPr>
          </a:p>
          <a:p>
            <a:pPr marL="0" indent="0" algn="ctr">
              <a:buNone/>
            </a:pPr>
            <a:endParaRPr lang="sr-Latn-RS" dirty="0">
              <a:latin typeface="Cambria" pitchFamily="18" charset="0"/>
            </a:endParaRPr>
          </a:p>
          <a:p>
            <a:pPr marL="0" indent="0" algn="ctr">
              <a:buNone/>
            </a:pPr>
            <a:endParaRPr lang="sr-Latn-RS" dirty="0">
              <a:latin typeface="Cambria" pitchFamily="18" charset="0"/>
            </a:endParaRPr>
          </a:p>
          <a:p>
            <a:pPr algn="ctr">
              <a:buNone/>
            </a:pPr>
            <a:r>
              <a:rPr lang="sr-Cyrl-RS" sz="1800" dirty="0">
                <a:latin typeface="Arial" panose="020B0604020202020204" pitchFamily="34" charset="0"/>
                <a:cs typeface="Arial" panose="020B0604020202020204" pitchFamily="34" charset="0"/>
              </a:rPr>
              <a:t>              </a:t>
            </a:r>
          </a:p>
          <a:p>
            <a:pPr algn="ctr"/>
            <a:endParaRPr lang="sr-Cyrl-RS" dirty="0">
              <a:latin typeface="Cambria" pitchFamily="18" charset="0"/>
            </a:endParaRPr>
          </a:p>
          <a:p>
            <a:pPr>
              <a:buNone/>
            </a:pPr>
            <a:endParaRPr lang="sr-Cyrl-RS" dirty="0"/>
          </a:p>
          <a:p>
            <a:pPr>
              <a:buNone/>
            </a:pPr>
            <a:endParaRPr lang="en-US" dirty="0"/>
          </a:p>
        </p:txBody>
      </p:sp>
      <p:pic>
        <p:nvPicPr>
          <p:cNvPr id="8" name="~PP1947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02C1DF4F-EC48-4F84-83BF-5DE9030518DB}"/>
              </a:ext>
            </a:extLst>
          </p:cNvPr>
          <p:cNvSpPr txBox="1"/>
          <p:nvPr/>
        </p:nvSpPr>
        <p:spPr>
          <a:xfrm>
            <a:off x="4643981" y="2545447"/>
            <a:ext cx="14914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r-Cyrl-RS" dirty="0"/>
          </a:p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mute="1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  <p:extLst mod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152" y="1229916"/>
            <a:ext cx="7467600" cy="48737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sr-Latn-RS" dirty="0">
              <a:latin typeface="Cambria" pitchFamily="18" charset="0"/>
            </a:endParaRPr>
          </a:p>
          <a:p>
            <a:pPr marL="0" indent="0" algn="ctr">
              <a:buNone/>
            </a:pPr>
            <a:endParaRPr lang="sr-Latn-RS" dirty="0">
              <a:latin typeface="Cambria" pitchFamily="18" charset="0"/>
            </a:endParaRPr>
          </a:p>
          <a:p>
            <a:pPr marL="0" indent="0" algn="ctr">
              <a:buNone/>
            </a:pPr>
            <a:endParaRPr lang="sr-Latn-RS" dirty="0">
              <a:latin typeface="Cambria" pitchFamily="18" charset="0"/>
            </a:endParaRPr>
          </a:p>
          <a:p>
            <a:pPr marL="0" indent="0" algn="ctr">
              <a:buNone/>
            </a:pPr>
            <a:endParaRPr lang="sr-Latn-RS" dirty="0">
              <a:latin typeface="Cambria" pitchFamily="18" charset="0"/>
            </a:endParaRPr>
          </a:p>
          <a:p>
            <a:pPr marL="0" indent="0" algn="ctr">
              <a:buNone/>
            </a:pPr>
            <a:endParaRPr lang="sr-Latn-RS" dirty="0">
              <a:latin typeface="Cambria" pitchFamily="18" charset="0"/>
            </a:endParaRPr>
          </a:p>
          <a:p>
            <a:pPr algn="ctr">
              <a:buNone/>
            </a:pPr>
            <a:r>
              <a:rPr lang="sr-Cyrl-RS" sz="1800" dirty="0">
                <a:latin typeface="Arial" panose="020B0604020202020204" pitchFamily="34" charset="0"/>
                <a:cs typeface="Arial" panose="020B0604020202020204" pitchFamily="34" charset="0"/>
              </a:rPr>
              <a:t>              </a:t>
            </a:r>
          </a:p>
          <a:p>
            <a:pPr algn="ctr"/>
            <a:endParaRPr lang="sr-Cyrl-RS" dirty="0">
              <a:latin typeface="Cambria" pitchFamily="18" charset="0"/>
            </a:endParaRPr>
          </a:p>
          <a:p>
            <a:pPr>
              <a:buNone/>
            </a:pPr>
            <a:endParaRPr lang="sr-Cyrl-RS" dirty="0"/>
          </a:p>
          <a:p>
            <a:pPr>
              <a:buNone/>
            </a:pPr>
            <a:endParaRPr lang="en-US" dirty="0"/>
          </a:p>
        </p:txBody>
      </p:sp>
      <p:pic>
        <p:nvPicPr>
          <p:cNvPr id="8" name="~PP1947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02C1DF4F-EC48-4F84-83BF-5DE9030518DB}"/>
              </a:ext>
            </a:extLst>
          </p:cNvPr>
          <p:cNvSpPr txBox="1"/>
          <p:nvPr/>
        </p:nvSpPr>
        <p:spPr>
          <a:xfrm>
            <a:off x="4643981" y="2545447"/>
            <a:ext cx="14914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sr-Cyrl-RS" dirty="0"/>
          </a:p>
          <a:p>
            <a:endParaRPr lang="en-US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5A544ED1-9CF7-4B6E-9545-087B9403AB9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55710854"/>
              </p:ext>
            </p:extLst>
          </p:nvPr>
        </p:nvGraphicFramePr>
        <p:xfrm>
          <a:off x="928729" y="992124"/>
          <a:ext cx="6735172" cy="4873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5" name="Right Brace 4">
            <a:extLst>
              <a:ext uri="{FF2B5EF4-FFF2-40B4-BE49-F238E27FC236}">
                <a16:creationId xmlns:a16="http://schemas.microsoft.com/office/drawing/2014/main" id="{67CD2B84-252C-4C4D-AA6F-1BD322D93A11}"/>
              </a:ext>
            </a:extLst>
          </p:cNvPr>
          <p:cNvSpPr/>
          <p:nvPr/>
        </p:nvSpPr>
        <p:spPr>
          <a:xfrm>
            <a:off x="7092280" y="1229916"/>
            <a:ext cx="781472" cy="131553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BE1B094-AE8E-49B1-8C88-819408B6EBE7}"/>
              </a:ext>
            </a:extLst>
          </p:cNvPr>
          <p:cNvSpPr txBox="1"/>
          <p:nvPr/>
        </p:nvSpPr>
        <p:spPr>
          <a:xfrm>
            <a:off x="7873752" y="1681588"/>
            <a:ext cx="11347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600" dirty="0"/>
              <a:t>3-6 год</a:t>
            </a:r>
            <a:endParaRPr lang="en-US" sz="1600" dirty="0"/>
          </a:p>
        </p:txBody>
      </p:sp>
      <p:sp>
        <p:nvSpPr>
          <p:cNvPr id="7" name="Right Brace 6">
            <a:extLst>
              <a:ext uri="{FF2B5EF4-FFF2-40B4-BE49-F238E27FC236}">
                <a16:creationId xmlns:a16="http://schemas.microsoft.com/office/drawing/2014/main" id="{A77CA798-2826-4980-9B49-CB8542AFC19E}"/>
              </a:ext>
            </a:extLst>
          </p:cNvPr>
          <p:cNvSpPr/>
          <p:nvPr/>
        </p:nvSpPr>
        <p:spPr>
          <a:xfrm>
            <a:off x="7178721" y="3020461"/>
            <a:ext cx="781472" cy="64633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DF2C009-AE7C-4441-9137-EBAD9152E92D}"/>
              </a:ext>
            </a:extLst>
          </p:cNvPr>
          <p:cNvSpPr txBox="1"/>
          <p:nvPr/>
        </p:nvSpPr>
        <p:spPr>
          <a:xfrm>
            <a:off x="7927388" y="3132779"/>
            <a:ext cx="864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600" dirty="0"/>
              <a:t>6-7 год</a:t>
            </a:r>
            <a:endParaRPr lang="en-US" sz="1600" dirty="0"/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106C46DC-9743-422B-A6B8-8D9AC63C96D4}"/>
              </a:ext>
            </a:extLst>
          </p:cNvPr>
          <p:cNvSpPr/>
          <p:nvPr/>
        </p:nvSpPr>
        <p:spPr>
          <a:xfrm>
            <a:off x="7170020" y="3937639"/>
            <a:ext cx="781472" cy="64633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16A3360-F8CF-48AF-9C7F-5F9CE794B136}"/>
              </a:ext>
            </a:extLst>
          </p:cNvPr>
          <p:cNvSpPr txBox="1"/>
          <p:nvPr/>
        </p:nvSpPr>
        <p:spPr>
          <a:xfrm>
            <a:off x="7934572" y="4071097"/>
            <a:ext cx="8640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600" dirty="0"/>
              <a:t>0,5-2 год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798403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8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  <p:extLst mod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FB7C1C-9DE6-43B1-BC48-B561BEB402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52572" y="2220888"/>
            <a:ext cx="9227368" cy="4637112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r>
              <a:rPr lang="sr-Cyrl-RS" sz="3000" dirty="0"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Дизајн и скрининг једињења </a:t>
            </a:r>
            <a:endParaRPr lang="en-US" sz="30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9954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3C279A-4A77-4506-A976-BD965304D1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568" y="620688"/>
            <a:ext cx="7467600" cy="5377808"/>
          </a:xfr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32500" lnSpcReduction="20000"/>
          </a:bodyPr>
          <a:lstStyle/>
          <a:p>
            <a:pPr marL="0" indent="0" algn="ctr">
              <a:buNone/>
            </a:pPr>
            <a:endParaRPr lang="sr-Cyrl-RS" sz="3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sr-Cyrl-RS" sz="5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С</a:t>
            </a:r>
            <a:r>
              <a:rPr lang="en-US" sz="5000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агледавање</a:t>
            </a:r>
            <a:r>
              <a:rPr lang="en-US" sz="5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en-US" sz="5000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патофизиолошких</a:t>
            </a:r>
            <a:r>
              <a:rPr lang="en-US" sz="5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en-US" sz="5000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процеса</a:t>
            </a:r>
            <a:r>
              <a:rPr lang="en-US" sz="5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en-US" sz="5000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који</a:t>
            </a:r>
            <a:r>
              <a:rPr lang="en-US" sz="5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en-US" sz="5000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леже</a:t>
            </a:r>
            <a:r>
              <a:rPr lang="en-US" sz="5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у </a:t>
            </a:r>
            <a:r>
              <a:rPr lang="en-US" sz="5000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основи</a:t>
            </a:r>
            <a:r>
              <a:rPr lang="en-US" sz="5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en-US" sz="5000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одређене</a:t>
            </a:r>
            <a:r>
              <a:rPr lang="en-US" sz="5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en-US" sz="5000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болести</a:t>
            </a:r>
            <a:r>
              <a:rPr lang="en-US" sz="5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, </a:t>
            </a:r>
            <a:r>
              <a:rPr lang="en-US" sz="5000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односно</a:t>
            </a:r>
            <a:r>
              <a:rPr lang="en-US" sz="5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en-US" sz="5000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тежи</a:t>
            </a:r>
            <a:r>
              <a:rPr lang="en-US" sz="5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en-US" sz="5000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се</a:t>
            </a:r>
            <a:r>
              <a:rPr lang="en-US" sz="5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en-US" sz="5000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ка</a:t>
            </a:r>
            <a:r>
              <a:rPr lang="en-US" sz="5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en-US" sz="5000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идентификацији</a:t>
            </a:r>
            <a:r>
              <a:rPr lang="en-US" sz="5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en-US" sz="5000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потенцијалних</a:t>
            </a:r>
            <a:r>
              <a:rPr lang="en-US" sz="5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en-US" sz="5000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циљних</a:t>
            </a:r>
            <a:r>
              <a:rPr lang="en-US" sz="5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en-US" sz="5000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места</a:t>
            </a:r>
            <a:r>
              <a:rPr lang="en-US" sz="5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en-US" sz="5000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за</a:t>
            </a:r>
            <a:r>
              <a:rPr lang="en-US" sz="5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en-US" sz="5000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лекове</a:t>
            </a:r>
            <a:r>
              <a:rPr lang="en-US" sz="5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(</a:t>
            </a:r>
            <a:r>
              <a:rPr lang="en-US" sz="5000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енгл</a:t>
            </a:r>
            <a:r>
              <a:rPr lang="en-US" sz="5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. </a:t>
            </a:r>
            <a:r>
              <a:rPr lang="en-US" sz="50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Target discovery</a:t>
            </a:r>
            <a:r>
              <a:rPr lang="en-US" sz="5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)</a:t>
            </a:r>
            <a:endParaRPr lang="sr-Cyrl-RS" sz="50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sr-Cyrl-RS" sz="50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algn="ctr"/>
            <a:endParaRPr lang="sr-Cyrl-RS" sz="50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sr-Cyrl-RS" sz="5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П</a:t>
            </a:r>
            <a:r>
              <a:rPr lang="en-US" sz="5000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роцес</a:t>
            </a:r>
            <a:r>
              <a:rPr lang="en-US" sz="5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en-US" sz="5000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скрининга</a:t>
            </a:r>
            <a:r>
              <a:rPr lang="en-US" sz="5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en-US" sz="5000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стотина</a:t>
            </a:r>
            <a:r>
              <a:rPr lang="en-US" sz="5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en-US" sz="5000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хиљада</a:t>
            </a:r>
            <a:r>
              <a:rPr lang="en-US" sz="5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en-US" sz="5000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једињења</a:t>
            </a:r>
            <a:r>
              <a:rPr lang="en-US" sz="5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(</a:t>
            </a:r>
            <a:r>
              <a:rPr lang="en-US" sz="5000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енгл</a:t>
            </a:r>
            <a:r>
              <a:rPr lang="en-US" sz="5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. </a:t>
            </a:r>
            <a:r>
              <a:rPr lang="en-US" sz="50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High Throughput Screening</a:t>
            </a:r>
            <a:r>
              <a:rPr lang="en-US" sz="5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- HTS) </a:t>
            </a:r>
            <a:r>
              <a:rPr lang="sr-Latn-RS" sz="5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sr-Cyrl-RS" sz="5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и виртуелни скрининг </a:t>
            </a:r>
            <a:r>
              <a:rPr lang="en-US" sz="5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у </a:t>
            </a:r>
            <a:r>
              <a:rPr lang="en-US" sz="5000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циљу</a:t>
            </a:r>
            <a:r>
              <a:rPr lang="en-US" sz="5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en-US" sz="5000" dirty="0" err="1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одабира</a:t>
            </a:r>
            <a:r>
              <a:rPr lang="en-US" sz="5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</a:t>
            </a:r>
            <a:r>
              <a:rPr lang="sr-Cyrl-RS" sz="5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водећих молекула (енгл. </a:t>
            </a:r>
            <a:r>
              <a:rPr lang="en-US" sz="50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Lead</a:t>
            </a:r>
            <a:r>
              <a:rPr lang="sr-Latn-RS" sz="5000" i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 molecule</a:t>
            </a:r>
            <a:r>
              <a:rPr lang="sr-Cyrl-RS" sz="5000" b="1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)</a:t>
            </a:r>
            <a:endParaRPr lang="sr-Cyrl-RS" sz="5000" u="sng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algn="ctr"/>
            <a:endParaRPr lang="sr-Cyrl-RS" sz="5000" u="sng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algn="ctr"/>
            <a:endParaRPr lang="sr-Cyrl-RS" sz="50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sr-Cyrl-RS" sz="5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Структура водећег молекула представља полазну основу за развој аналога </a:t>
            </a:r>
            <a:endParaRPr lang="sr-Latn-RS" sz="5000" b="1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sr-Cyrl-RS" sz="50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sr-Cyrl-RS" sz="50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algn="ctr"/>
            <a:r>
              <a:rPr lang="sr-Cyrl-RS" sz="5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Модификацијом водећих молекула синтетишу се аналози са бољим карактеристикама односно који поседују већу активност, селективност, бољи безбедносни профил, боље физичко-хемијске особине - фаза оптимизације водећих молекула (енгл. </a:t>
            </a:r>
            <a:r>
              <a:rPr lang="sr-Latn-RS" sz="5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Lead optimization)</a:t>
            </a:r>
            <a:r>
              <a:rPr lang="sr-Cyrl-RS" sz="5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Arial" panose="020B0604020202020204" pitchFamily="34" charset="0"/>
              </a:rPr>
              <a:t>.</a:t>
            </a:r>
            <a:endParaRPr lang="sr-Cyrl-RS" sz="5000" b="1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endParaRPr lang="sr-Cyrl-RS" u="sng" dirty="0">
              <a:latin typeface="Cambria" panose="02040503050406030204" pitchFamily="18" charset="0"/>
              <a:ea typeface="Cambria" panose="02040503050406030204" pitchFamily="18" charset="0"/>
              <a:cs typeface="Arial" panose="020B0604020202020204" pitchFamily="34" charset="0"/>
            </a:endParaRPr>
          </a:p>
          <a:p>
            <a:endParaRPr lang="sr-Latn-RS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ACA818AF-4256-413E-B429-26D80518EE95}"/>
              </a:ext>
            </a:extLst>
          </p:cNvPr>
          <p:cNvSpPr/>
          <p:nvPr/>
        </p:nvSpPr>
        <p:spPr>
          <a:xfrm>
            <a:off x="4109039" y="1631232"/>
            <a:ext cx="432048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DB18C7F2-04EE-412A-B5DA-3384E2253898}"/>
              </a:ext>
            </a:extLst>
          </p:cNvPr>
          <p:cNvSpPr/>
          <p:nvPr/>
        </p:nvSpPr>
        <p:spPr>
          <a:xfrm>
            <a:off x="4139952" y="3001200"/>
            <a:ext cx="432048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8F6F9346-6ABC-4C60-A0D1-1398DBC912EB}"/>
              </a:ext>
            </a:extLst>
          </p:cNvPr>
          <p:cNvSpPr/>
          <p:nvPr/>
        </p:nvSpPr>
        <p:spPr>
          <a:xfrm>
            <a:off x="4139952" y="3939120"/>
            <a:ext cx="432048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941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Ion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18783</TotalTime>
  <Words>2767</Words>
  <Application>Microsoft Office PowerPoint</Application>
  <PresentationFormat>On-screen Show (4:3)</PresentationFormat>
  <Paragraphs>392</Paragraphs>
  <Slides>54</Slides>
  <Notes>1</Notes>
  <HiddenSlides>0</HiddenSlides>
  <MMClips>4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63" baseType="lpstr">
      <vt:lpstr>Arial</vt:lpstr>
      <vt:lpstr>Calibri</vt:lpstr>
      <vt:lpstr>Cambria</vt:lpstr>
      <vt:lpstr>Century Gothic</vt:lpstr>
      <vt:lpstr>Symbol</vt:lpstr>
      <vt:lpstr>Times New Roman</vt:lpstr>
      <vt:lpstr>Wingdings</vt:lpstr>
      <vt:lpstr>Wingdings 3</vt:lpstr>
      <vt:lpstr>Ion</vt:lpstr>
      <vt:lpstr>Универзитет у Крагујевцу Факултет медицинских наука</vt:lpstr>
      <vt:lpstr>PowerPoint Presentation</vt:lpstr>
      <vt:lpstr>PowerPoint Presentation</vt:lpstr>
      <vt:lpstr>PowerPoint Presentation</vt:lpstr>
      <vt:lpstr>PowerPoint Presentation</vt:lpstr>
      <vt:lpstr>    ОД ИДЕЈЕ ДО ЛЕКА</vt:lpstr>
      <vt:lpstr>PowerPoint Presentation</vt:lpstr>
      <vt:lpstr>PowerPoint Presentation</vt:lpstr>
      <vt:lpstr>PowerPoint Presentation</vt:lpstr>
      <vt:lpstr>   Претклиничка испитивања</vt:lpstr>
      <vt:lpstr> Спроводе се на животињама и изолованим огранима, културама ћелија  - испитује се терапијска ефикасност - прате се нежељени ефекти (токсични)</vt:lpstr>
      <vt:lpstr>PowerPoint Presentation</vt:lpstr>
      <vt:lpstr>PowerPoint Presentation</vt:lpstr>
      <vt:lpstr>Искључење лека из студије</vt:lpstr>
      <vt:lpstr>   Клиничка испитивања</vt:lpstr>
      <vt:lpstr>PowerPoint Presentation</vt:lpstr>
      <vt:lpstr>  Регистрација лека </vt:lpstr>
      <vt:lpstr>PowerPoint Presentation</vt:lpstr>
      <vt:lpstr>Фактори који утичу на терапијски ефекат лекова </vt:lpstr>
      <vt:lpstr>PowerPoint Presentation</vt:lpstr>
      <vt:lpstr>PowerPoint Presentation</vt:lpstr>
      <vt:lpstr>БИОФАРМАЦИЈА</vt:lpstr>
      <vt:lpstr>PowerPoint Presentation</vt:lpstr>
      <vt:lpstr>  Пут примене лека</vt:lpstr>
      <vt:lpstr>Фармацеутски облик</vt:lpstr>
      <vt:lpstr>Либерација</vt:lpstr>
      <vt:lpstr>Апсорпција</vt:lpstr>
      <vt:lpstr>PowerPoint Presentation</vt:lpstr>
      <vt:lpstr>Фактори који утичу на апсорпцију лекова</vt:lpstr>
      <vt:lpstr>PowerPoint Presentation</vt:lpstr>
      <vt:lpstr>PowerPoint Presentation</vt:lpstr>
      <vt:lpstr>Могући механизми транспорта кроз ћелијску мембрану су:</vt:lpstr>
      <vt:lpstr>Пасивна дифузија</vt:lpstr>
      <vt:lpstr>Пасивна дифузија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Биолошка расположивост</vt:lpstr>
      <vt:lpstr>PowerPoint Presentation</vt:lpstr>
      <vt:lpstr>PowerPoint Presentation</vt:lpstr>
      <vt:lpstr>PowerPoint Presentation</vt:lpstr>
      <vt:lpstr>PowerPoint Presentation</vt:lpstr>
      <vt:lpstr>Биоеквиваленција</vt:lpstr>
      <vt:lpstr>Фармацеутска еквиваленција </vt:lpstr>
      <vt:lpstr>Терапијска еквиваленција </vt:lpstr>
      <vt:lpstr>   Биофармацеутски систем класификације лекова </vt:lpstr>
      <vt:lpstr>Биофармацеутски систем класификације лекова</vt:lpstr>
      <vt:lpstr>PowerPoint Presentation</vt:lpstr>
      <vt:lpstr>Закључак</vt:lpstr>
    </vt:vector>
  </TitlesOfParts>
  <Company>Medicinski fakultet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Vlada Zivkovic</dc:creator>
  <cp:lastModifiedBy>Jovana Bradic</cp:lastModifiedBy>
  <cp:revision>625</cp:revision>
  <dcterms:created xsi:type="dcterms:W3CDTF">2014-02-22T17:59:30Z</dcterms:created>
  <dcterms:modified xsi:type="dcterms:W3CDTF">2022-09-01T07:05:20Z</dcterms:modified>
</cp:coreProperties>
</file>